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AF3421A-3A53-48EA-8018-6A5E523D514B}" type="datetimeFigureOut">
              <a:rPr lang="es-MX" smtClean="0"/>
              <a:t>30/08/2016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BDEDD14-34BA-49CE-9A6F-C58F124B366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421A-3A53-48EA-8018-6A5E523D514B}" type="datetimeFigureOut">
              <a:rPr lang="es-MX" smtClean="0"/>
              <a:t>30/08/2016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D14-34BA-49CE-9A6F-C58F124B366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421A-3A53-48EA-8018-6A5E523D514B}" type="datetimeFigureOut">
              <a:rPr lang="es-MX" smtClean="0"/>
              <a:t>30/08/2016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D14-34BA-49CE-9A6F-C58F124B366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AF3421A-3A53-48EA-8018-6A5E523D514B}" type="datetimeFigureOut">
              <a:rPr lang="es-MX" smtClean="0"/>
              <a:t>30/08/2016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D14-34BA-49CE-9A6F-C58F124B366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AF3421A-3A53-48EA-8018-6A5E523D514B}" type="datetimeFigureOut">
              <a:rPr lang="es-MX" smtClean="0"/>
              <a:t>30/08/2016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BDEDD14-34BA-49CE-9A6F-C58F124B366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AF3421A-3A53-48EA-8018-6A5E523D514B}" type="datetimeFigureOut">
              <a:rPr lang="es-MX" smtClean="0"/>
              <a:t>30/08/2016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BDEDD14-34BA-49CE-9A6F-C58F124B366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AF3421A-3A53-48EA-8018-6A5E523D514B}" type="datetimeFigureOut">
              <a:rPr lang="es-MX" smtClean="0"/>
              <a:t>30/08/2016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BDEDD14-34BA-49CE-9A6F-C58F124B366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421A-3A53-48EA-8018-6A5E523D514B}" type="datetimeFigureOut">
              <a:rPr lang="es-MX" smtClean="0"/>
              <a:t>30/08/2016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D14-34BA-49CE-9A6F-C58F124B366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AF3421A-3A53-48EA-8018-6A5E523D514B}" type="datetimeFigureOut">
              <a:rPr lang="es-MX" smtClean="0"/>
              <a:t>30/08/2016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BDEDD14-34BA-49CE-9A6F-C58F124B366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AF3421A-3A53-48EA-8018-6A5E523D514B}" type="datetimeFigureOut">
              <a:rPr lang="es-MX" smtClean="0"/>
              <a:t>30/08/2016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BDEDD14-34BA-49CE-9A6F-C58F124B366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AF3421A-3A53-48EA-8018-6A5E523D514B}" type="datetimeFigureOut">
              <a:rPr lang="es-MX" smtClean="0"/>
              <a:t>30/08/2016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BDEDD14-34BA-49CE-9A6F-C58F124B366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AF3421A-3A53-48EA-8018-6A5E523D514B}" type="datetimeFigureOut">
              <a:rPr lang="es-MX" smtClean="0"/>
              <a:t>30/08/2016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BDEDD14-34BA-49CE-9A6F-C58F124B3666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tonostra.com/digital/redprofesional.htm" TargetMode="External"/><Relationship Id="rId2" Type="http://schemas.openxmlformats.org/officeDocument/2006/relationships/hyperlink" Target="http://www.fotonostra.com/digital/redgenerica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tonostra.com/digital/redvertical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s.linkedin.com/" TargetMode="External"/><Relationship Id="rId13" Type="http://schemas.openxmlformats.org/officeDocument/2006/relationships/hyperlink" Target="http://line.me/es/" TargetMode="External"/><Relationship Id="rId3" Type="http://schemas.openxmlformats.org/officeDocument/2006/relationships/hyperlink" Target="https://www.youtube.com/?hl=es&amp;gl=ES" TargetMode="External"/><Relationship Id="rId7" Type="http://schemas.openxmlformats.org/officeDocument/2006/relationships/hyperlink" Target="http://qzone.qq.com/" TargetMode="External"/><Relationship Id="rId12" Type="http://schemas.openxmlformats.org/officeDocument/2006/relationships/hyperlink" Target="https://twitter.com/" TargetMode="External"/><Relationship Id="rId2" Type="http://schemas.openxmlformats.org/officeDocument/2006/relationships/hyperlink" Target="https://es-es.facebook.com/" TargetMode="External"/><Relationship Id="rId16" Type="http://schemas.openxmlformats.org/officeDocument/2006/relationships/hyperlink" Target="http://www.hi5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echat.com/es/" TargetMode="External"/><Relationship Id="rId11" Type="http://schemas.openxmlformats.org/officeDocument/2006/relationships/hyperlink" Target="https://plus.google.com/" TargetMode="External"/><Relationship Id="rId5" Type="http://schemas.openxmlformats.org/officeDocument/2006/relationships/hyperlink" Target="http://imqq.com/" TargetMode="External"/><Relationship Id="rId15" Type="http://schemas.openxmlformats.org/officeDocument/2006/relationships/hyperlink" Target="https://www.habbo.es/" TargetMode="External"/><Relationship Id="rId10" Type="http://schemas.openxmlformats.org/officeDocument/2006/relationships/hyperlink" Target="https://www.instagram.com/" TargetMode="External"/><Relationship Id="rId4" Type="http://schemas.openxmlformats.org/officeDocument/2006/relationships/hyperlink" Target="https://www.whatsapp.com/?l=es" TargetMode="External"/><Relationship Id="rId9" Type="http://schemas.openxmlformats.org/officeDocument/2006/relationships/hyperlink" Target="http://weibo.com/" TargetMode="External"/><Relationship Id="rId14" Type="http://schemas.openxmlformats.org/officeDocument/2006/relationships/hyperlink" Target="http://www.tagged.com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vlYGc8glY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REDES sociales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16393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Las redes sociales en internet son aplicaciones web que favorecen el contacto entre individuos. Estas personas pueden conocerse previamente o hacerlo a través de la red. Contactar a través de la red puede llevar a un conocimiento directo o, incluso, la formación de nuevas parejas.</a:t>
            </a:r>
          </a:p>
        </p:txBody>
      </p:sp>
    </p:spTree>
    <p:extLst>
      <p:ext uri="{BB962C8B-B14F-4D97-AF65-F5344CB8AC3E}">
        <p14:creationId xmlns:p14="http://schemas.microsoft.com/office/powerpoint/2010/main" val="139174605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1.- </a:t>
            </a:r>
            <a:r>
              <a:rPr lang="es-MX" b="1" dirty="0">
                <a:hlinkClick r:id="rId2"/>
              </a:rPr>
              <a:t>Redes sociales genéricas</a:t>
            </a:r>
            <a:r>
              <a:rPr lang="es-MX" dirty="0"/>
              <a:t>. Son las más numerosas y conocidas. Las más extendidas en España son Facebook, </a:t>
            </a:r>
            <a:r>
              <a:rPr lang="es-MX" dirty="0" err="1"/>
              <a:t>Instagram</a:t>
            </a:r>
            <a:r>
              <a:rPr lang="es-MX" dirty="0"/>
              <a:t>, Google+ y </a:t>
            </a:r>
            <a:r>
              <a:rPr lang="es-MX" dirty="0" err="1"/>
              <a:t>Twitter</a:t>
            </a:r>
            <a:r>
              <a:rPr lang="es-MX" dirty="0"/>
              <a:t>.</a:t>
            </a:r>
          </a:p>
          <a:p>
            <a:r>
              <a:rPr lang="es-MX" dirty="0"/>
              <a:t>2.- </a:t>
            </a:r>
            <a:r>
              <a:rPr lang="es-MX" b="1" dirty="0">
                <a:hlinkClick r:id="rId3"/>
              </a:rPr>
              <a:t>Redes sociales profesionales</a:t>
            </a:r>
            <a:r>
              <a:rPr lang="es-MX" dirty="0"/>
              <a:t>. Sus miembros están relacionados laboralmente. Pueden servir para conectar compañeros o para la búsqueda de trabajo. Las más conocidas son </a:t>
            </a:r>
            <a:r>
              <a:rPr lang="es-MX" dirty="0" err="1"/>
              <a:t>LinkedIn</a:t>
            </a:r>
            <a:r>
              <a:rPr lang="es-MX" dirty="0"/>
              <a:t>, </a:t>
            </a:r>
            <a:r>
              <a:rPr lang="es-MX" dirty="0" err="1"/>
              <a:t>Xing</a:t>
            </a:r>
            <a:r>
              <a:rPr lang="es-MX" dirty="0"/>
              <a:t> y </a:t>
            </a:r>
            <a:r>
              <a:rPr lang="es-MX" dirty="0" err="1"/>
              <a:t>Viadeo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259276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3.- </a:t>
            </a:r>
            <a:r>
              <a:rPr lang="es-MX" b="1" dirty="0" smtClean="0">
                <a:hlinkClick r:id="rId2"/>
              </a:rPr>
              <a:t>Redes sociales verticales o temáticas</a:t>
            </a:r>
            <a:r>
              <a:rPr lang="es-MX" dirty="0" smtClean="0"/>
              <a:t>. Están basadas en un tema concreto. Pueden relacionar personas con el mismo </a:t>
            </a:r>
            <a:r>
              <a:rPr lang="es-MX" dirty="0" err="1" smtClean="0"/>
              <a:t>hobbie</a:t>
            </a:r>
            <a:r>
              <a:rPr lang="es-MX" dirty="0" smtClean="0"/>
              <a:t>, la misma actividad o el mismo rol. Las más famosas son </a:t>
            </a:r>
            <a:r>
              <a:rPr lang="es-MX" dirty="0" err="1" smtClean="0"/>
              <a:t>Flickr</a:t>
            </a:r>
            <a:r>
              <a:rPr lang="es-MX" dirty="0" smtClean="0"/>
              <a:t>, </a:t>
            </a:r>
            <a:r>
              <a:rPr lang="es-MX" dirty="0" err="1" smtClean="0"/>
              <a:t>Pinterest</a:t>
            </a:r>
            <a:r>
              <a:rPr lang="es-MX" dirty="0" smtClean="0"/>
              <a:t> y YouTube.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1078916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734246"/>
              </p:ext>
            </p:extLst>
          </p:nvPr>
        </p:nvGraphicFramePr>
        <p:xfrm>
          <a:off x="2627784" y="404664"/>
          <a:ext cx="4896544" cy="5976670"/>
        </p:xfrm>
        <a:graphic>
          <a:graphicData uri="http://schemas.openxmlformats.org/drawingml/2006/table">
            <a:tbl>
              <a:tblPr/>
              <a:tblGrid>
                <a:gridCol w="2448272"/>
                <a:gridCol w="2448272"/>
              </a:tblGrid>
              <a:tr h="62195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1">
                          <a:effectLst/>
                        </a:rPr>
                        <a:t>RED SOCIAL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1">
                          <a:effectLst/>
                        </a:rPr>
                        <a:t>RANKING MUNDIAL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2"/>
                        </a:rPr>
                        <a:t>Facebook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>
                          <a:effectLst/>
                        </a:rPr>
                        <a:t>1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3"/>
                        </a:rPr>
                        <a:t>YouTube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>
                          <a:effectLst/>
                        </a:rPr>
                        <a:t>2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4"/>
                        </a:rPr>
                        <a:t>WhatsApp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>
                          <a:effectLst/>
                        </a:rPr>
                        <a:t>3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5"/>
                        </a:rPr>
                        <a:t>QQ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>
                          <a:effectLst/>
                        </a:rPr>
                        <a:t>4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6"/>
                        </a:rPr>
                        <a:t>WeChat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>
                          <a:effectLst/>
                        </a:rPr>
                        <a:t>5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7"/>
                        </a:rPr>
                        <a:t>Qzone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>
                          <a:effectLst/>
                        </a:rPr>
                        <a:t>6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8"/>
                        </a:rPr>
                        <a:t>LinkedIn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>
                          <a:effectLst/>
                        </a:rPr>
                        <a:t>7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9"/>
                        </a:rPr>
                        <a:t>Weibo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>
                          <a:effectLst/>
                        </a:rPr>
                        <a:t>8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10"/>
                        </a:rPr>
                        <a:t>Instagram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>
                          <a:effectLst/>
                        </a:rPr>
                        <a:t>9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11"/>
                        </a:rPr>
                        <a:t>Google+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>
                          <a:effectLst/>
                        </a:rPr>
                        <a:t>10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12"/>
                        </a:rPr>
                        <a:t>Twitter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>
                          <a:effectLst/>
                        </a:rPr>
                        <a:t>11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13"/>
                        </a:rPr>
                        <a:t>Line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>
                          <a:effectLst/>
                        </a:rPr>
                        <a:t>12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14"/>
                        </a:rPr>
                        <a:t>Tagged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>
                          <a:effectLst/>
                        </a:rPr>
                        <a:t>13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15"/>
                        </a:rPr>
                        <a:t>Habbo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>
                          <a:effectLst/>
                        </a:rPr>
                        <a:t>14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69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u="none" strike="noStrike">
                          <a:solidFill>
                            <a:srgbClr val="E96824"/>
                          </a:solidFill>
                          <a:effectLst/>
                          <a:hlinkClick r:id="rId16"/>
                        </a:rPr>
                        <a:t>Hi5</a:t>
                      </a:r>
                      <a:endParaRPr lang="es-MX" sz="1300">
                        <a:effectLst/>
                      </a:endParaRP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dirty="0">
                          <a:effectLst/>
                        </a:rPr>
                        <a:t>15</a:t>
                      </a:r>
                    </a:p>
                  </a:txBody>
                  <a:tcPr marL="34837" marR="34837" marT="34837" marB="34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40656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ventajas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s-MX" dirty="0"/>
              <a:t>Reencuentro con conocidos.</a:t>
            </a:r>
          </a:p>
          <a:p>
            <a:pPr fontAlgn="base"/>
            <a:r>
              <a:rPr lang="es-MX" dirty="0" smtClean="0"/>
              <a:t>Excelentes </a:t>
            </a:r>
            <a:r>
              <a:rPr lang="es-MX" dirty="0"/>
              <a:t>para propiciar contactos afectivos nuevos como: búsqueda de pareja, amistad o compartir intereses sin fines de lucro.</a:t>
            </a:r>
          </a:p>
          <a:p>
            <a:pPr fontAlgn="base"/>
            <a:r>
              <a:rPr lang="es-MX" dirty="0"/>
              <a:t>Compartir momentos especiales con las personas cercanas a nuestras vidas.</a:t>
            </a:r>
          </a:p>
          <a:p>
            <a:pPr fontAlgn="base"/>
            <a:r>
              <a:rPr lang="es-MX" dirty="0"/>
              <a:t>Diluyen fronteras geográficas y sirven para conectar gente sin importar la distancia.</a:t>
            </a:r>
          </a:p>
          <a:p>
            <a:pPr fontAlgn="base"/>
            <a:r>
              <a:rPr lang="es-MX" dirty="0"/>
              <a:t>Perfectas para establecer conexiones con el mundo profesional.</a:t>
            </a:r>
          </a:p>
          <a:p>
            <a:pPr fontAlgn="base"/>
            <a:r>
              <a:rPr lang="es-MX" dirty="0"/>
              <a:t>Tener información actualizada acerca de temas de interés, además permiten acudir a eventos, participar en actos y conferencias.</a:t>
            </a:r>
          </a:p>
          <a:p>
            <a:pPr fontAlgn="base"/>
            <a:r>
              <a:rPr lang="es-MX" dirty="0"/>
              <a:t>La comunicación puede ser en tiempo real.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808533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</a:t>
            </a:r>
            <a:r>
              <a:rPr lang="es-MX" dirty="0" smtClean="0"/>
              <a:t>esventajas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fontAlgn="base"/>
            <a:r>
              <a:rPr lang="es-MX" dirty="0"/>
              <a:t>Son peligrosas si no se configura la privacidad correctamente, pues exponen nuestra vida privada.</a:t>
            </a:r>
          </a:p>
          <a:p>
            <a:pPr algn="just" fontAlgn="base"/>
            <a:r>
              <a:rPr lang="es-MX" dirty="0"/>
              <a:t>Pueden darse casos de suplantación de personalidad.</a:t>
            </a:r>
          </a:p>
          <a:p>
            <a:pPr algn="just" fontAlgn="base"/>
            <a:r>
              <a:rPr lang="es-MX" dirty="0"/>
              <a:t>Falta en el control de datos.</a:t>
            </a:r>
          </a:p>
          <a:p>
            <a:pPr algn="just" fontAlgn="base"/>
            <a:r>
              <a:rPr lang="es-MX" dirty="0"/>
              <a:t>Pueden ser adictivas y devorar gran cantidad de nuestro tiempo, pues son ideales para el ocio.</a:t>
            </a:r>
          </a:p>
          <a:p>
            <a:pPr algn="just" fontAlgn="base"/>
            <a:r>
              <a:rPr lang="es-MX" dirty="0"/>
              <a:t>Pueden apoderarse de todos los contenidos que publicamos.</a:t>
            </a:r>
          </a:p>
          <a:p>
            <a:pPr algn="just" fontAlgn="base"/>
            <a:r>
              <a:rPr lang="es-MX" dirty="0"/>
              <a:t>Pueden ser utilizadas por criminales para conocer datos de sus víctimas en delitos: como el acoso y abuso sexual, secuestro, tráfico de personas, etc.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068910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videos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hlinkClick r:id="rId2"/>
              </a:rPr>
              <a:t>https://www.youtube.com/watch?v=xvlYGc8glYE</a:t>
            </a:r>
            <a:endParaRPr lang="es-MX" dirty="0" smtClean="0"/>
          </a:p>
          <a:p>
            <a:endParaRPr lang="es-MX" dirty="0"/>
          </a:p>
          <a:p>
            <a:r>
              <a:rPr lang="es-MX" dirty="0" smtClean="0"/>
              <a:t>https://www.youtube.com/watch?v=x5xJZWQWol0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1406706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PRACTICA 31 DE AGOSTO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en la diapositiva 5 se muestra una lista de diferentes redes sociales</a:t>
            </a:r>
          </a:p>
          <a:p>
            <a:pPr algn="just"/>
            <a:r>
              <a:rPr lang="es-MX" dirty="0" smtClean="0"/>
              <a:t>busca 3 que no conozcas e investiga sus características</a:t>
            </a:r>
          </a:p>
          <a:p>
            <a:pPr algn="just"/>
            <a:r>
              <a:rPr lang="es-MX" dirty="0" smtClean="0"/>
              <a:t>Realiza un análisis de los videos que viste en la practica cada uno media cuartilla.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76056089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451</TotalTime>
  <Words>161</Words>
  <Application>Microsoft Office PowerPoint</Application>
  <PresentationFormat>Presentación en pantalla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Brío</vt:lpstr>
      <vt:lpstr>REDES sociales </vt:lpstr>
      <vt:lpstr>Presentación de PowerPoint</vt:lpstr>
      <vt:lpstr>Presentación de PowerPoint</vt:lpstr>
      <vt:lpstr>Presentación de PowerPoint</vt:lpstr>
      <vt:lpstr>Presentación de PowerPoint</vt:lpstr>
      <vt:lpstr>ventajas</vt:lpstr>
      <vt:lpstr>Desventajas</vt:lpstr>
      <vt:lpstr>videos</vt:lpstr>
      <vt:lpstr>PRACTICA 31 DE AGOSTO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7</cp:revision>
  <dcterms:created xsi:type="dcterms:W3CDTF">2016-08-30T18:54:00Z</dcterms:created>
  <dcterms:modified xsi:type="dcterms:W3CDTF">2016-08-31T02:25:22Z</dcterms:modified>
</cp:coreProperties>
</file>