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6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85" r:id="rId24"/>
    <p:sldId id="278" r:id="rId25"/>
    <p:sldId id="279" r:id="rId26"/>
    <p:sldId id="280" r:id="rId27"/>
    <p:sldId id="281" r:id="rId28"/>
    <p:sldId id="282" r:id="rId29"/>
    <p:sldId id="283" r:id="rId30"/>
    <p:sldId id="284"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6" r:id="rId50"/>
    <p:sldId id="307" r:id="rId51"/>
    <p:sldId id="308" r:id="rId52"/>
    <p:sldId id="309" r:id="rId53"/>
    <p:sldId id="310" r:id="rId54"/>
    <p:sldId id="311" r:id="rId55"/>
    <p:sldId id="312" r:id="rId56"/>
    <p:sldId id="304" r:id="rId57"/>
    <p:sldId id="305" r:id="rId58"/>
    <p:sldId id="313" r:id="rId59"/>
    <p:sldId id="314" r:id="rId60"/>
    <p:sldId id="315" r:id="rId61"/>
    <p:sldId id="316" r:id="rId62"/>
    <p:sldId id="317" r:id="rId63"/>
    <p:sldId id="318" r:id="rId64"/>
    <p:sldId id="319" r:id="rId65"/>
    <p:sldId id="320" r:id="rId66"/>
    <p:sldId id="321" r:id="rId67"/>
    <p:sldId id="322" r:id="rId68"/>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66" d="100"/>
        <a:sy n="66"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F74F0D-06F6-44F5-855C-00BFE75F494B}" type="datetimeFigureOut">
              <a:rPr lang="es-MX" smtClean="0"/>
              <a:t>12/08/2015</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99159D-A921-4F32-9257-1089C5665CF6}" type="slidenum">
              <a:rPr lang="es-MX" smtClean="0"/>
              <a:t>‹Nº›</a:t>
            </a:fld>
            <a:endParaRPr lang="es-MX"/>
          </a:p>
        </p:txBody>
      </p:sp>
    </p:spTree>
    <p:extLst>
      <p:ext uri="{BB962C8B-B14F-4D97-AF65-F5344CB8AC3E}">
        <p14:creationId xmlns:p14="http://schemas.microsoft.com/office/powerpoint/2010/main" val="3149738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3D99159D-A921-4F32-9257-1089C5665CF6}" type="slidenum">
              <a:rPr lang="es-MX" smtClean="0"/>
              <a:t>40</a:t>
            </a:fld>
            <a:endParaRPr lang="es-MX"/>
          </a:p>
        </p:txBody>
      </p:sp>
    </p:spTree>
    <p:extLst>
      <p:ext uri="{BB962C8B-B14F-4D97-AF65-F5344CB8AC3E}">
        <p14:creationId xmlns:p14="http://schemas.microsoft.com/office/powerpoint/2010/main" val="3398633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Título"/>
          <p:cNvSpPr>
            <a:spLocks noGrp="1"/>
          </p:cNvSpPr>
          <p:nvPr>
            <p:ph type="ctrTitle"/>
          </p:nvPr>
        </p:nvSpPr>
        <p:spPr>
          <a:xfrm>
            <a:off x="381000" y="4853411"/>
            <a:ext cx="8458200" cy="1222375"/>
          </a:xfrm>
        </p:spPr>
        <p:txBody>
          <a:bodyPr anchor="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16" name="15 Marcador de fecha"/>
          <p:cNvSpPr>
            <a:spLocks noGrp="1"/>
          </p:cNvSpPr>
          <p:nvPr>
            <p:ph type="dt" sz="half" idx="10"/>
          </p:nvPr>
        </p:nvSpPr>
        <p:spPr/>
        <p:txBody>
          <a:bodyPr/>
          <a:lstStyle/>
          <a:p>
            <a:fld id="{E7C7B78E-4FED-4DC6-BA27-FA89A99CAE20}" type="datetimeFigureOut">
              <a:rPr lang="es-MX" smtClean="0"/>
              <a:t>12/08/2015</a:t>
            </a:fld>
            <a:endParaRPr lang="es-MX"/>
          </a:p>
        </p:txBody>
      </p:sp>
      <p:sp>
        <p:nvSpPr>
          <p:cNvPr id="2" name="1 Marcador de pie de página"/>
          <p:cNvSpPr>
            <a:spLocks noGrp="1"/>
          </p:cNvSpPr>
          <p:nvPr>
            <p:ph type="ftr" sz="quarter" idx="11"/>
          </p:nvPr>
        </p:nvSpPr>
        <p:spPr/>
        <p:txBody>
          <a:bodyPr/>
          <a:lstStyle/>
          <a:p>
            <a:endParaRPr lang="es-MX"/>
          </a:p>
        </p:txBody>
      </p:sp>
      <p:sp>
        <p:nvSpPr>
          <p:cNvPr id="15" name="14 Marcador de número de diapositiva"/>
          <p:cNvSpPr>
            <a:spLocks noGrp="1"/>
          </p:cNvSpPr>
          <p:nvPr>
            <p:ph type="sldNum" sz="quarter" idx="12"/>
          </p:nvPr>
        </p:nvSpPr>
        <p:spPr>
          <a:xfrm>
            <a:off x="8229600" y="6473952"/>
            <a:ext cx="758952" cy="246888"/>
          </a:xfrm>
        </p:spPr>
        <p:txBody>
          <a:bodyPr/>
          <a:lstStyle/>
          <a:p>
            <a:fld id="{2D54FAFB-52C1-4319-BFFE-021A3B4EA782}" type="slidenum">
              <a:rPr lang="es-MX" smtClean="0"/>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E7C7B78E-4FED-4DC6-BA27-FA89A99CAE20}" type="datetimeFigureOut">
              <a:rPr lang="es-MX" smtClean="0"/>
              <a:t>12/08/2015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2D54FAFB-52C1-4319-BFFE-021A3B4EA782}"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549276"/>
            <a:ext cx="18288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549276"/>
            <a:ext cx="6248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E7C7B78E-4FED-4DC6-BA27-FA89A99CAE20}" type="datetimeFigureOut">
              <a:rPr lang="es-MX" smtClean="0"/>
              <a:t>12/08/2015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2D54FAFB-52C1-4319-BFFE-021A3B4EA782}" type="slidenum">
              <a:rPr lang="es-MX" smtClean="0"/>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27" name="26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E7C7B78E-4FED-4DC6-BA27-FA89A99CAE20}" type="datetimeFigureOut">
              <a:rPr lang="es-MX" smtClean="0"/>
              <a:t>12/08/2015</a:t>
            </a:fld>
            <a:endParaRPr lang="es-MX"/>
          </a:p>
        </p:txBody>
      </p:sp>
      <p:sp>
        <p:nvSpPr>
          <p:cNvPr id="19" name="18 Marcador de pie de página"/>
          <p:cNvSpPr>
            <a:spLocks noGrp="1"/>
          </p:cNvSpPr>
          <p:nvPr>
            <p:ph type="ftr" sz="quarter" idx="11"/>
          </p:nvPr>
        </p:nvSpPr>
        <p:spPr>
          <a:xfrm>
            <a:off x="3581400" y="76200"/>
            <a:ext cx="2895600" cy="288925"/>
          </a:xfrm>
        </p:spPr>
        <p:txBody>
          <a:bodyPr/>
          <a:lstStyle/>
          <a:p>
            <a:endParaRPr lang="es-MX"/>
          </a:p>
        </p:txBody>
      </p:sp>
      <p:sp>
        <p:nvSpPr>
          <p:cNvPr id="16" name="15 Marcador de número de diapositiva"/>
          <p:cNvSpPr>
            <a:spLocks noGrp="1"/>
          </p:cNvSpPr>
          <p:nvPr>
            <p:ph type="sldNum" sz="quarter" idx="12"/>
          </p:nvPr>
        </p:nvSpPr>
        <p:spPr>
          <a:xfrm>
            <a:off x="8229600" y="6473952"/>
            <a:ext cx="758952" cy="246888"/>
          </a:xfrm>
        </p:spPr>
        <p:txBody>
          <a:bodyPr/>
          <a:lstStyle/>
          <a:p>
            <a:fld id="{2D54FAFB-52C1-4319-BFFE-021A3B4EA782}" type="slidenum">
              <a:rPr lang="es-MX" smtClean="0"/>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texto"/>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9" name="18 Marcador de fecha"/>
          <p:cNvSpPr>
            <a:spLocks noGrp="1"/>
          </p:cNvSpPr>
          <p:nvPr>
            <p:ph type="dt" sz="half" idx="10"/>
          </p:nvPr>
        </p:nvSpPr>
        <p:spPr/>
        <p:txBody>
          <a:bodyPr/>
          <a:lstStyle/>
          <a:p>
            <a:fld id="{E7C7B78E-4FED-4DC6-BA27-FA89A99CAE20}" type="datetimeFigureOut">
              <a:rPr lang="es-MX" smtClean="0"/>
              <a:t>12/08/2015</a:t>
            </a:fld>
            <a:endParaRPr lang="es-MX"/>
          </a:p>
        </p:txBody>
      </p:sp>
      <p:sp>
        <p:nvSpPr>
          <p:cNvPr id="11" name="10 Marcador de pie de página"/>
          <p:cNvSpPr>
            <a:spLocks noGrp="1"/>
          </p:cNvSpPr>
          <p:nvPr>
            <p:ph type="ftr" sz="quarter" idx="11"/>
          </p:nvPr>
        </p:nvSpPr>
        <p:spPr/>
        <p:txBody>
          <a:bodyPr/>
          <a:lstStyle/>
          <a:p>
            <a:endParaRPr lang="es-MX"/>
          </a:p>
        </p:txBody>
      </p:sp>
      <p:sp>
        <p:nvSpPr>
          <p:cNvPr id="16" name="15 Marcador de número de diapositiva"/>
          <p:cNvSpPr>
            <a:spLocks noGrp="1"/>
          </p:cNvSpPr>
          <p:nvPr>
            <p:ph type="sldNum" sz="quarter" idx="12"/>
          </p:nvPr>
        </p:nvSpPr>
        <p:spPr/>
        <p:txBody>
          <a:bodyPr/>
          <a:lstStyle/>
          <a:p>
            <a:fld id="{2D54FAFB-52C1-4319-BFFE-021A3B4EA782}" type="slidenum">
              <a:rPr lang="es-MX" smtClean="0"/>
              <a:t>‹Nº›</a:t>
            </a:fld>
            <a:endParaRPr lang="es-MX"/>
          </a:p>
        </p:txBody>
      </p:sp>
      <p:sp>
        <p:nvSpPr>
          <p:cNvPr id="8" name="7 Título"/>
          <p:cNvSpPr>
            <a:spLocks noGrp="1"/>
          </p:cNvSpPr>
          <p:nvPr>
            <p:ph type="title"/>
          </p:nvPr>
        </p:nvSpPr>
        <p:spPr>
          <a:xfrm>
            <a:off x="180475" y="2947085"/>
            <a:ext cx="8686800" cy="1184825"/>
          </a:xfrm>
        </p:spPr>
        <p:txBody>
          <a:bodyPr rtlCol="0" anchor="t"/>
          <a:lstStyle>
            <a:lvl1pPr algn="r">
              <a:defRPr/>
            </a:lvl1pPr>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0" name="1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4" name="13 Marcador de contenido"/>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0"/>
          </p:nvPr>
        </p:nvSpPr>
        <p:spPr/>
        <p:txBody>
          <a:bodyPr/>
          <a:lstStyle/>
          <a:p>
            <a:fld id="{E7C7B78E-4FED-4DC6-BA27-FA89A99CAE20}" type="datetimeFigureOut">
              <a:rPr lang="es-MX" smtClean="0"/>
              <a:t>12/08/2015</a:t>
            </a:fld>
            <a:endParaRPr lang="es-MX"/>
          </a:p>
        </p:txBody>
      </p:sp>
      <p:sp>
        <p:nvSpPr>
          <p:cNvPr id="10" name="9 Marcador de pie de página"/>
          <p:cNvSpPr>
            <a:spLocks noGrp="1"/>
          </p:cNvSpPr>
          <p:nvPr>
            <p:ph type="ftr" sz="quarter" idx="11"/>
          </p:nvPr>
        </p:nvSpPr>
        <p:spPr/>
        <p:txBody>
          <a:bodyPr/>
          <a:lstStyle/>
          <a:p>
            <a:endParaRPr lang="es-MX"/>
          </a:p>
        </p:txBody>
      </p:sp>
      <p:sp>
        <p:nvSpPr>
          <p:cNvPr id="31" name="30 Marcador de número de diapositiva"/>
          <p:cNvSpPr>
            <a:spLocks noGrp="1"/>
          </p:cNvSpPr>
          <p:nvPr>
            <p:ph type="sldNum" sz="quarter" idx="12"/>
          </p:nvPr>
        </p:nvSpPr>
        <p:spPr/>
        <p:txBody>
          <a:bodyPr/>
          <a:lstStyle/>
          <a:p>
            <a:fld id="{2D54FAFB-52C1-4319-BFFE-021A3B4EA782}" type="slidenum">
              <a:rPr lang="es-MX" smtClean="0"/>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9" name="28 Título"/>
          <p:cNvSpPr>
            <a:spLocks noGrp="1"/>
          </p:cNvSpPr>
          <p:nvPr>
            <p:ph type="title"/>
          </p:nvPr>
        </p:nvSpPr>
        <p:spPr>
          <a:xfrm>
            <a:off x="304800" y="5410200"/>
            <a:ext cx="8610600" cy="882650"/>
          </a:xfrm>
        </p:spPr>
        <p:txBody>
          <a:bodyPr anchor="ctr"/>
          <a:lstStyle>
            <a:lvl1pPr>
              <a:defRPr/>
            </a:lvl1p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25" name="24 Marcador de texto"/>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8" name="27 Marcador de contenido"/>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0"/>
          </p:nvPr>
        </p:nvSpPr>
        <p:spPr/>
        <p:txBody>
          <a:bodyPr/>
          <a:lstStyle/>
          <a:p>
            <a:fld id="{E7C7B78E-4FED-4DC6-BA27-FA89A99CAE20}" type="datetimeFigureOut">
              <a:rPr lang="es-MX" smtClean="0"/>
              <a:t>12/08/2015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a:xfrm>
            <a:off x="8229600" y="6477000"/>
            <a:ext cx="762000" cy="246888"/>
          </a:xfrm>
        </p:spPr>
        <p:txBody>
          <a:bodyPr/>
          <a:lstStyle/>
          <a:p>
            <a:fld id="{2D54FAFB-52C1-4319-BFFE-021A3B4EA782}" type="slidenum">
              <a:rPr lang="es-MX" smtClean="0"/>
              <a:t>‹Nº›</a:t>
            </a:fld>
            <a:endParaRPr lang="es-MX"/>
          </a:p>
        </p:txBody>
      </p:sp>
      <p:sp>
        <p:nvSpPr>
          <p:cNvPr id="11" name="10 Conector recto"/>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0" name="2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E7C7B78E-4FED-4DC6-BA27-FA89A99CAE20}" type="datetimeFigureOut">
              <a:rPr lang="es-MX" smtClean="0"/>
              <a:t>12/08/2015</a:t>
            </a:fld>
            <a:endParaRPr lang="es-MX"/>
          </a:p>
        </p:txBody>
      </p:sp>
      <p:sp>
        <p:nvSpPr>
          <p:cNvPr id="21" name="20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2D54FAFB-52C1-4319-BFFE-021A3B4EA782}" type="slidenum">
              <a:rPr lang="es-MX" smtClean="0"/>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E7C7B78E-4FED-4DC6-BA27-FA89A99CAE20}" type="datetimeFigureOut">
              <a:rPr lang="es-MX" smtClean="0"/>
              <a:t>12/08/2015</a:t>
            </a:fld>
            <a:endParaRPr lang="es-MX"/>
          </a:p>
        </p:txBody>
      </p:sp>
      <p:sp>
        <p:nvSpPr>
          <p:cNvPr id="24" name="23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2D54FAFB-52C1-4319-BFFE-021A3B4EA782}"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7 Conector recto"/>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Título"/>
          <p:cNvSpPr>
            <a:spLocks noGrp="1"/>
          </p:cNvSpPr>
          <p:nvPr>
            <p:ph type="title"/>
          </p:nvPr>
        </p:nvSpPr>
        <p:spPr>
          <a:xfrm>
            <a:off x="457200" y="5486400"/>
            <a:ext cx="8458200" cy="520700"/>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14" name="13 Marcador de contenido"/>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E7C7B78E-4FED-4DC6-BA27-FA89A99CAE20}" type="datetimeFigureOut">
              <a:rPr lang="es-MX" smtClean="0"/>
              <a:t>12/08/2015</a:t>
            </a:fld>
            <a:endParaRPr lang="es-MX"/>
          </a:p>
        </p:txBody>
      </p:sp>
      <p:sp>
        <p:nvSpPr>
          <p:cNvPr id="29" name="28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2D54FAFB-52C1-4319-BFFE-021A3B4EA782}" type="slidenum">
              <a:rPr lang="es-MX" smtClean="0"/>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s-ES" smtClean="0"/>
              <a:t>Haga clic en el icono para agregar una imagen</a:t>
            </a:r>
            <a:endParaRPr kumimoji="0" lang="en-US" dirty="0"/>
          </a:p>
        </p:txBody>
      </p:sp>
      <p:sp>
        <p:nvSpPr>
          <p:cNvPr id="7" name="6 Marcador de fecha"/>
          <p:cNvSpPr>
            <a:spLocks noGrp="1"/>
          </p:cNvSpPr>
          <p:nvPr>
            <p:ph type="dt" sz="half" idx="10"/>
          </p:nvPr>
        </p:nvSpPr>
        <p:spPr/>
        <p:txBody>
          <a:bodyPr/>
          <a:lstStyle/>
          <a:p>
            <a:fld id="{E7C7B78E-4FED-4DC6-BA27-FA89A99CAE20}" type="datetimeFigureOut">
              <a:rPr lang="es-MX" smtClean="0"/>
              <a:t>12/08/2015</a:t>
            </a:fld>
            <a:endParaRPr lang="es-MX"/>
          </a:p>
        </p:txBody>
      </p:sp>
      <p:sp>
        <p:nvSpPr>
          <p:cNvPr id="5" name="4 Marcador de pie de página"/>
          <p:cNvSpPr>
            <a:spLocks noGrp="1"/>
          </p:cNvSpPr>
          <p:nvPr>
            <p:ph type="ftr" sz="quarter" idx="11"/>
          </p:nvPr>
        </p:nvSpPr>
        <p:spPr/>
        <p:txBody>
          <a:bodyPr/>
          <a:lstStyle/>
          <a:p>
            <a:endParaRPr lang="es-MX"/>
          </a:p>
        </p:txBody>
      </p:sp>
      <p:sp>
        <p:nvSpPr>
          <p:cNvPr id="31" name="30 Marcador de número de diapositiva"/>
          <p:cNvSpPr>
            <a:spLocks noGrp="1"/>
          </p:cNvSpPr>
          <p:nvPr>
            <p:ph type="sldNum" sz="quarter" idx="12"/>
          </p:nvPr>
        </p:nvSpPr>
        <p:spPr/>
        <p:txBody>
          <a:bodyPr/>
          <a:lstStyle/>
          <a:p>
            <a:fld id="{2D54FAFB-52C1-4319-BFFE-021A3B4EA782}" type="slidenum">
              <a:rPr lang="es-MX" smtClean="0"/>
              <a:t>‹Nº›</a:t>
            </a:fld>
            <a:endParaRPr lang="es-MX"/>
          </a:p>
        </p:txBody>
      </p:sp>
      <p:sp>
        <p:nvSpPr>
          <p:cNvPr id="17" name="16 Título"/>
          <p:cNvSpPr>
            <a:spLocks noGrp="1"/>
          </p:cNvSpPr>
          <p:nvPr>
            <p:ph type="title"/>
          </p:nvPr>
        </p:nvSpPr>
        <p:spPr>
          <a:xfrm>
            <a:off x="381000" y="4993760"/>
            <a:ext cx="5867400" cy="522288"/>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arcador de texto"/>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1" name="10 Marcador de fecha"/>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E7C7B78E-4FED-4DC6-BA27-FA89A99CAE20}" type="datetimeFigureOut">
              <a:rPr lang="es-MX" smtClean="0"/>
              <a:t>12/08/2015</a:t>
            </a:fld>
            <a:endParaRPr lang="es-MX"/>
          </a:p>
        </p:txBody>
      </p:sp>
      <p:sp>
        <p:nvSpPr>
          <p:cNvPr id="28" name="27 Marcador de pie de página"/>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s-MX"/>
          </a:p>
        </p:txBody>
      </p:sp>
      <p:sp>
        <p:nvSpPr>
          <p:cNvPr id="5" name="4 Marcador de número de diapositiva"/>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2D54FAFB-52C1-4319-BFFE-021A3B4EA782}" type="slidenum">
              <a:rPr lang="es-MX" smtClean="0"/>
              <a:t>‹Nº›</a:t>
            </a:fld>
            <a:endParaRPr lang="es-MX"/>
          </a:p>
        </p:txBody>
      </p:sp>
      <p:sp>
        <p:nvSpPr>
          <p:cNvPr id="10" name="9 Marcador de título"/>
          <p:cNvSpPr>
            <a:spLocks noGrp="1"/>
          </p:cNvSpPr>
          <p:nvPr>
            <p:ph type="title"/>
          </p:nvPr>
        </p:nvSpPr>
        <p:spPr>
          <a:xfrm>
            <a:off x="304800" y="457200"/>
            <a:ext cx="8686800" cy="8382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9" name="8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Conector recto"/>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monografias.com/trabajos11/memoram/memoram.shtml" TargetMode="External"/><Relationship Id="rId2" Type="http://schemas.openxmlformats.org/officeDocument/2006/relationships/hyperlink" Target="http://www.monografias.com/trabajos12/dispalm/dispalm.shtml" TargetMode="External"/><Relationship Id="rId1" Type="http://schemas.openxmlformats.org/officeDocument/2006/relationships/slideLayout" Target="../slideLayouts/slideLayout2.xml"/><Relationship Id="rId4" Type="http://schemas.openxmlformats.org/officeDocument/2006/relationships/hyperlink" Target="http://www.monografias.com/trabajos6/juti/juti.shtml"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www.monografias.com/trabajos/multimediaycd/multimediaycd.shtml"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es.wikipedia.org/wiki/Disquete"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es.wikipedia.org/wiki/DVD" TargetMode="External"/><Relationship Id="rId7" Type="http://schemas.openxmlformats.org/officeDocument/2006/relationships/image" Target="../media/image35.jpeg"/><Relationship Id="rId2" Type="http://schemas.openxmlformats.org/officeDocument/2006/relationships/hyperlink" Target="https://es.wikipedia.org/wiki/CD" TargetMode="External"/><Relationship Id="rId1" Type="http://schemas.openxmlformats.org/officeDocument/2006/relationships/slideLayout" Target="../slideLayouts/slideLayout2.xml"/><Relationship Id="rId6" Type="http://schemas.openxmlformats.org/officeDocument/2006/relationships/hyperlink" Target="https://es.wikipedia.org/w/index.php?title=Dispositivo_extra%C3%ADble&amp;action=edit&amp;redlink=1" TargetMode="External"/><Relationship Id="rId5" Type="http://schemas.openxmlformats.org/officeDocument/2006/relationships/hyperlink" Target="https://es.wikipedia.org/wiki/C%C3%A1mara_digital" TargetMode="External"/><Relationship Id="rId4" Type="http://schemas.openxmlformats.org/officeDocument/2006/relationships/hyperlink" Target="https://es.wikipedia.org/wiki/Tarjeta_de_memoria"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MX" dirty="0" smtClean="0"/>
              <a:t>10/08/2015</a:t>
            </a:r>
            <a:endParaRPr lang="es-MX" dirty="0"/>
          </a:p>
        </p:txBody>
      </p:sp>
      <p:sp>
        <p:nvSpPr>
          <p:cNvPr id="3" name="2 Subtítulo"/>
          <p:cNvSpPr>
            <a:spLocks noGrp="1"/>
          </p:cNvSpPr>
          <p:nvPr>
            <p:ph type="subTitle" idx="1"/>
          </p:nvPr>
        </p:nvSpPr>
        <p:spPr/>
        <p:txBody>
          <a:bodyPr>
            <a:normAutofit fontScale="70000" lnSpcReduction="20000"/>
          </a:bodyPr>
          <a:lstStyle/>
          <a:p>
            <a:r>
              <a:rPr lang="es-MX" sz="4000" b="1" dirty="0" smtClean="0">
                <a:solidFill>
                  <a:schemeClr val="tx1"/>
                </a:solidFill>
              </a:rPr>
              <a:t>Lunes</a:t>
            </a:r>
          </a:p>
          <a:p>
            <a:r>
              <a:rPr lang="es-MX" sz="4000" b="1" dirty="0" smtClean="0">
                <a:solidFill>
                  <a:schemeClr val="tx1"/>
                </a:solidFill>
              </a:rPr>
              <a:t>Segunda Clase</a:t>
            </a:r>
            <a:endParaRPr lang="es-MX" sz="4000" b="1" dirty="0">
              <a:solidFill>
                <a:schemeClr val="tx1"/>
              </a:solidFill>
            </a:endParaRPr>
          </a:p>
        </p:txBody>
      </p:sp>
    </p:spTree>
    <p:extLst>
      <p:ext uri="{BB962C8B-B14F-4D97-AF65-F5344CB8AC3E}">
        <p14:creationId xmlns:p14="http://schemas.microsoft.com/office/powerpoint/2010/main" val="10460735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grpSp>
        <p:nvGrpSpPr>
          <p:cNvPr id="4" name="507 Grupo"/>
          <p:cNvGrpSpPr/>
          <p:nvPr/>
        </p:nvGrpSpPr>
        <p:grpSpPr>
          <a:xfrm>
            <a:off x="251520" y="242588"/>
            <a:ext cx="8496944" cy="6138739"/>
            <a:chOff x="0" y="0"/>
            <a:chExt cx="6053958" cy="4635062"/>
          </a:xfrm>
        </p:grpSpPr>
        <p:pic>
          <p:nvPicPr>
            <p:cNvPr id="5" name="4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053958" cy="1755228"/>
            </a:xfrm>
            <a:prstGeom prst="rect">
              <a:avLst/>
            </a:prstGeom>
            <a:noFill/>
            <a:ln>
              <a:noFill/>
            </a:ln>
          </p:spPr>
        </p:pic>
        <p:pic>
          <p:nvPicPr>
            <p:cNvPr id="6" name="5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755228"/>
              <a:ext cx="5644055" cy="2879834"/>
            </a:xfrm>
            <a:prstGeom prst="rect">
              <a:avLst/>
            </a:prstGeom>
            <a:noFill/>
            <a:ln>
              <a:noFill/>
            </a:ln>
          </p:spPr>
        </p:pic>
      </p:grpSp>
    </p:spTree>
    <p:extLst>
      <p:ext uri="{BB962C8B-B14F-4D97-AF65-F5344CB8AC3E}">
        <p14:creationId xmlns:p14="http://schemas.microsoft.com/office/powerpoint/2010/main" val="33491790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Mouse</a:t>
            </a:r>
            <a:endParaRPr lang="es-MX" dirty="0"/>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385219" y="1554163"/>
            <a:ext cx="4525962" cy="4525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38975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circle(in)">
                                      <p:cBhvr>
                                        <p:cTn id="12"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normAutofit lnSpcReduction="10000"/>
          </a:bodyPr>
          <a:lstStyle/>
          <a:p>
            <a:pPr algn="just"/>
            <a:r>
              <a:rPr lang="es-MX" b="1" dirty="0"/>
              <a:t>Ratón (mouse)</a:t>
            </a:r>
            <a:r>
              <a:rPr lang="es-MX" dirty="0"/>
              <a:t> Es un dispositivo físico de pequeñas dimensiones, que se representa en pantalla con una flecha conocida como puntero; el dispositivo físico se mueve sobre una superficie plana, el puntero se moverá en la pantalla en la misma dirección en que se mueve el mouse, se podrá observar al puntero adoptando diferentes formas según la tarea que se esté realizando o la posición en la que se encuentre.</a:t>
            </a:r>
          </a:p>
        </p:txBody>
      </p:sp>
    </p:spTree>
    <p:extLst>
      <p:ext uri="{BB962C8B-B14F-4D97-AF65-F5344CB8AC3E}">
        <p14:creationId xmlns:p14="http://schemas.microsoft.com/office/powerpoint/2010/main" val="7024143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5122" name="Picture 2" descr="http://cgclavijero.files.wordpress.com/2011/07/partes-del-mou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692696"/>
            <a:ext cx="5184576" cy="4911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18694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Botón Primario (Izquierdo)</a:t>
            </a:r>
            <a:endParaRPr lang="es-MX" dirty="0"/>
          </a:p>
        </p:txBody>
      </p:sp>
      <p:sp>
        <p:nvSpPr>
          <p:cNvPr id="3" name="2 Marcador de contenido"/>
          <p:cNvSpPr>
            <a:spLocks noGrp="1"/>
          </p:cNvSpPr>
          <p:nvPr>
            <p:ph idx="1"/>
          </p:nvPr>
        </p:nvSpPr>
        <p:spPr/>
        <p:txBody>
          <a:bodyPr/>
          <a:lstStyle/>
          <a:p>
            <a:pPr algn="just"/>
            <a:r>
              <a:rPr lang="es-ES_tradnl" dirty="0"/>
              <a:t>Se utiliza solo oprimiéndolo (dando clic)  permite activar menús, comandos, opciones, cuadros, ventanas y aplicaciones de Windows o de los programas instalados, generalmente con un solo clic seleccionamos y con dos abrimos las aplicaciones (doble clic).</a:t>
            </a:r>
            <a:endParaRPr lang="es-MX" dirty="0"/>
          </a:p>
          <a:p>
            <a:pPr algn="just"/>
            <a:endParaRPr lang="es-MX" dirty="0"/>
          </a:p>
        </p:txBody>
      </p:sp>
    </p:spTree>
    <p:extLst>
      <p:ext uri="{BB962C8B-B14F-4D97-AF65-F5344CB8AC3E}">
        <p14:creationId xmlns:p14="http://schemas.microsoft.com/office/powerpoint/2010/main" val="14810888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Botón secundario(derecho)</a:t>
            </a:r>
            <a:endParaRPr lang="es-MX" dirty="0"/>
          </a:p>
        </p:txBody>
      </p:sp>
      <p:sp>
        <p:nvSpPr>
          <p:cNvPr id="3" name="2 Marcador de contenido"/>
          <p:cNvSpPr>
            <a:spLocks noGrp="1"/>
          </p:cNvSpPr>
          <p:nvPr>
            <p:ph idx="1"/>
          </p:nvPr>
        </p:nvSpPr>
        <p:spPr/>
        <p:txBody>
          <a:bodyPr/>
          <a:lstStyle/>
          <a:p>
            <a:pPr algn="just"/>
            <a:r>
              <a:rPr lang="es-ES_tradnl" dirty="0"/>
              <a:t>Al igual que el botón primario, solo se oprime y  permite  activar  los  menús  contextúales  o emergentes   que    contienen    los    principales comandos de una aplicación.</a:t>
            </a:r>
            <a:endParaRPr lang="es-MX" dirty="0"/>
          </a:p>
          <a:p>
            <a:endParaRPr lang="es-MX" dirty="0"/>
          </a:p>
        </p:txBody>
      </p:sp>
    </p:spTree>
    <p:extLst>
      <p:ext uri="{BB962C8B-B14F-4D97-AF65-F5344CB8AC3E}">
        <p14:creationId xmlns:p14="http://schemas.microsoft.com/office/powerpoint/2010/main" val="23000810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Formas del mouse</a:t>
            </a:r>
            <a:endParaRPr lang="es-MX" dirty="0"/>
          </a:p>
        </p:txBody>
      </p:sp>
      <p:pic>
        <p:nvPicPr>
          <p:cNvPr id="4" name="3 Marcador de contenido"/>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340768"/>
            <a:ext cx="7128792" cy="4176464"/>
          </a:xfrm>
          <a:prstGeom prst="rect">
            <a:avLst/>
          </a:prstGeom>
          <a:noFill/>
          <a:ln>
            <a:noFill/>
          </a:ln>
        </p:spPr>
      </p:pic>
    </p:spTree>
    <p:extLst>
      <p:ext uri="{BB962C8B-B14F-4D97-AF65-F5344CB8AC3E}">
        <p14:creationId xmlns:p14="http://schemas.microsoft.com/office/powerpoint/2010/main" val="15486693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539552" y="332656"/>
            <a:ext cx="8208912" cy="5616624"/>
          </a:xfrm>
          <a:prstGeom prst="rect">
            <a:avLst/>
          </a:prstGeom>
          <a:noFill/>
          <a:ln>
            <a:noFill/>
          </a:ln>
        </p:spPr>
      </p:pic>
    </p:spTree>
    <p:extLst>
      <p:ext uri="{BB962C8B-B14F-4D97-AF65-F5344CB8AC3E}">
        <p14:creationId xmlns:p14="http://schemas.microsoft.com/office/powerpoint/2010/main" val="4163765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395536" y="183833"/>
            <a:ext cx="8496944" cy="5693439"/>
          </a:xfrm>
          <a:prstGeom prst="rect">
            <a:avLst/>
          </a:prstGeom>
          <a:noFill/>
          <a:ln>
            <a:noFill/>
          </a:ln>
        </p:spPr>
      </p:pic>
    </p:spTree>
    <p:extLst>
      <p:ext uri="{BB962C8B-B14F-4D97-AF65-F5344CB8AC3E}">
        <p14:creationId xmlns:p14="http://schemas.microsoft.com/office/powerpoint/2010/main" val="33092536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b="1" dirty="0"/>
              <a:t>CAMBIE LA APARIENCIA DEL PUNTERO DEL MOUSE</a:t>
            </a:r>
            <a:r>
              <a:rPr lang="es-MX" dirty="0"/>
              <a:t/>
            </a:r>
            <a:br>
              <a:rPr lang="es-MX" dirty="0"/>
            </a:br>
            <a:endParaRPr lang="es-MX" dirty="0"/>
          </a:p>
        </p:txBody>
      </p:sp>
      <p:sp>
        <p:nvSpPr>
          <p:cNvPr id="3" name="2 Marcador de contenido"/>
          <p:cNvSpPr>
            <a:spLocks noGrp="1"/>
          </p:cNvSpPr>
          <p:nvPr>
            <p:ph idx="1"/>
          </p:nvPr>
        </p:nvSpPr>
        <p:spPr/>
        <p:txBody>
          <a:bodyPr/>
          <a:lstStyle/>
          <a:p>
            <a:r>
              <a:rPr lang="es-MX" dirty="0"/>
              <a:t>EN </a:t>
            </a:r>
            <a:r>
              <a:rPr lang="es-MX" b="1" dirty="0"/>
              <a:t>PANEL DE CONTROL</a:t>
            </a:r>
            <a:r>
              <a:rPr lang="es-MX" dirty="0"/>
              <a:t> </a:t>
            </a:r>
            <a:endParaRPr lang="es-MX" dirty="0" smtClean="0"/>
          </a:p>
          <a:p>
            <a:r>
              <a:rPr lang="es-MX" dirty="0" smtClean="0"/>
              <a:t>HARDWARE </a:t>
            </a:r>
            <a:r>
              <a:rPr lang="es-MX" dirty="0"/>
              <a:t>Y SONIDO/ DISPOSITIVOS E </a:t>
            </a:r>
            <a:r>
              <a:rPr lang="es-MX" dirty="0" smtClean="0"/>
              <a:t>IMPRESORAR</a:t>
            </a:r>
          </a:p>
          <a:p>
            <a:r>
              <a:rPr lang="es-MX" dirty="0" smtClean="0"/>
              <a:t>MOUSE</a:t>
            </a:r>
            <a:endParaRPr lang="es-MX" dirty="0"/>
          </a:p>
        </p:txBody>
      </p:sp>
    </p:spTree>
    <p:extLst>
      <p:ext uri="{BB962C8B-B14F-4D97-AF65-F5344CB8AC3E}">
        <p14:creationId xmlns:p14="http://schemas.microsoft.com/office/powerpoint/2010/main" val="21886520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Sistema operativo</a:t>
            </a:r>
            <a:endParaRPr lang="es-MX"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23728" y="1700808"/>
            <a:ext cx="4286250"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755576" y="4077072"/>
            <a:ext cx="7560840" cy="2215991"/>
          </a:xfrm>
          <a:prstGeom prst="rect">
            <a:avLst/>
          </a:prstGeom>
          <a:noFill/>
        </p:spPr>
        <p:txBody>
          <a:bodyPr wrap="square" rtlCol="0">
            <a:spAutoFit/>
          </a:bodyPr>
          <a:lstStyle/>
          <a:p>
            <a:pPr algn="just"/>
            <a:r>
              <a:rPr lang="es-MX" sz="2400" b="1" dirty="0"/>
              <a:t> </a:t>
            </a:r>
            <a:r>
              <a:rPr lang="es-MX" sz="2400" b="1" dirty="0" smtClean="0"/>
              <a:t> </a:t>
            </a:r>
            <a:r>
              <a:rPr lang="es-MX" sz="2400" b="1" dirty="0"/>
              <a:t>Sistema Operativo</a:t>
            </a:r>
            <a:r>
              <a:rPr lang="es-MX" sz="2400" dirty="0"/>
              <a:t> Un Sistema operativo es un software que actúa de interfaz entre los dispositivos de hardware (partes tangibles) y software (programas) usados por el usuario para utilizar una computadora. Es el instrumento indispensable para hacer de la computadora un objeto útil. </a:t>
            </a:r>
          </a:p>
          <a:p>
            <a:endParaRPr lang="es-MX" dirty="0"/>
          </a:p>
        </p:txBody>
      </p:sp>
    </p:spTree>
    <p:extLst>
      <p:ext uri="{BB962C8B-B14F-4D97-AF65-F5344CB8AC3E}">
        <p14:creationId xmlns:p14="http://schemas.microsoft.com/office/powerpoint/2010/main" val="42387352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4273" y="692696"/>
            <a:ext cx="5328592" cy="5509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97358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arn(inVertical)">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548680"/>
            <a:ext cx="5472608" cy="5647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67601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ipe(down)">
                                      <p:cBhvr>
                                        <p:cTn id="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32656"/>
            <a:ext cx="5976664" cy="6165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79053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1000"/>
                                        <p:tgtEl>
                                          <p:spTgt spid="8194"/>
                                        </p:tgtEl>
                                      </p:cBhvr>
                                    </p:animEffect>
                                    <p:anim calcmode="lin" valueType="num">
                                      <p:cBhvr>
                                        <p:cTn id="8" dur="1000" fill="hold"/>
                                        <p:tgtEl>
                                          <p:spTgt spid="8194"/>
                                        </p:tgtEl>
                                        <p:attrNameLst>
                                          <p:attrName>ppt_x</p:attrName>
                                        </p:attrNameLst>
                                      </p:cBhvr>
                                      <p:tavLst>
                                        <p:tav tm="0">
                                          <p:val>
                                            <p:strVal val="#ppt_x"/>
                                          </p:val>
                                        </p:tav>
                                        <p:tav tm="100000">
                                          <p:val>
                                            <p:strVal val="#ppt_x"/>
                                          </p:val>
                                        </p:tav>
                                      </p:tavLst>
                                    </p:anim>
                                    <p:anim calcmode="lin" valueType="num">
                                      <p:cBhvr>
                                        <p:cTn id="9"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Menús de </a:t>
            </a:r>
            <a:r>
              <a:rPr lang="es-MX" dirty="0" err="1" smtClean="0"/>
              <a:t>windows</a:t>
            </a:r>
            <a:endParaRPr lang="es-MX" dirty="0"/>
          </a:p>
        </p:txBody>
      </p:sp>
      <p:pic>
        <p:nvPicPr>
          <p:cNvPr id="4" name="3 Marcador de contenido"/>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664" y="1196752"/>
            <a:ext cx="5256584" cy="5400600"/>
          </a:xfrm>
          <a:prstGeom prst="rect">
            <a:avLst/>
          </a:prstGeom>
          <a:noFill/>
          <a:ln>
            <a:noFill/>
          </a:ln>
        </p:spPr>
      </p:pic>
    </p:spTree>
    <p:extLst>
      <p:ext uri="{BB962C8B-B14F-4D97-AF65-F5344CB8AC3E}">
        <p14:creationId xmlns:p14="http://schemas.microsoft.com/office/powerpoint/2010/main" val="14371691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grpSp>
        <p:nvGrpSpPr>
          <p:cNvPr id="4" name="26 Grupo"/>
          <p:cNvGrpSpPr/>
          <p:nvPr/>
        </p:nvGrpSpPr>
        <p:grpSpPr>
          <a:xfrm>
            <a:off x="539552" y="404664"/>
            <a:ext cx="7776864" cy="5400600"/>
            <a:chOff x="0" y="0"/>
            <a:chExt cx="5528441" cy="3825766"/>
          </a:xfrm>
        </p:grpSpPr>
        <p:pic>
          <p:nvPicPr>
            <p:cNvPr id="5" name="4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528441" cy="1198180"/>
            </a:xfrm>
            <a:prstGeom prst="rect">
              <a:avLst/>
            </a:prstGeom>
            <a:noFill/>
            <a:ln>
              <a:noFill/>
            </a:ln>
          </p:spPr>
        </p:pic>
        <p:pic>
          <p:nvPicPr>
            <p:cNvPr id="6" name="5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103587"/>
              <a:ext cx="5433848" cy="2722179"/>
            </a:xfrm>
            <a:prstGeom prst="rect">
              <a:avLst/>
            </a:prstGeom>
            <a:noFill/>
            <a:ln>
              <a:noFill/>
            </a:ln>
          </p:spPr>
        </p:pic>
      </p:grpSp>
    </p:spTree>
    <p:extLst>
      <p:ext uri="{BB962C8B-B14F-4D97-AF65-F5344CB8AC3E}">
        <p14:creationId xmlns:p14="http://schemas.microsoft.com/office/powerpoint/2010/main" val="39643901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467544" y="404664"/>
            <a:ext cx="7632848" cy="6120680"/>
          </a:xfrm>
          <a:prstGeom prst="rect">
            <a:avLst/>
          </a:prstGeom>
          <a:noFill/>
          <a:ln>
            <a:noFill/>
          </a:ln>
        </p:spPr>
      </p:pic>
    </p:spTree>
    <p:extLst>
      <p:ext uri="{BB962C8B-B14F-4D97-AF65-F5344CB8AC3E}">
        <p14:creationId xmlns:p14="http://schemas.microsoft.com/office/powerpoint/2010/main" val="19557885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Partes del teclado</a:t>
            </a:r>
            <a:endParaRPr lang="es-MX" dirty="0"/>
          </a:p>
        </p:txBody>
      </p:sp>
      <p:sp>
        <p:nvSpPr>
          <p:cNvPr id="3" name="2 Marcador de contenido"/>
          <p:cNvSpPr>
            <a:spLocks noGrp="1"/>
          </p:cNvSpPr>
          <p:nvPr>
            <p:ph idx="1"/>
          </p:nvPr>
        </p:nvSpPr>
        <p:spPr/>
        <p:txBody>
          <a:bodyPr/>
          <a:lstStyle/>
          <a:p>
            <a:endParaRPr lang="es-MX"/>
          </a:p>
        </p:txBody>
      </p:sp>
      <p:pic>
        <p:nvPicPr>
          <p:cNvPr id="9218" name="Picture 2" descr="https://curso8informatica8basica.files.wordpress.com/2013/06/teclado-espac3b1ol-ba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204864"/>
            <a:ext cx="8100392"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99564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fade">
                                      <p:cBhvr>
                                        <p:cTn id="12"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 name="3 Imagen" descr="http://1.bp.blogspot.com/-RSRof15zQ-c/UQMY-qNj6cI/AAAAAAAAAA0/lHDuJgYyJrM/s1600/PARTES_TECLADO.png"/>
          <p:cNvPicPr/>
          <p:nvPr/>
        </p:nvPicPr>
        <p:blipFill>
          <a:blip r:embed="rId2">
            <a:extLst>
              <a:ext uri="{28A0092B-C50C-407E-A947-70E740481C1C}">
                <a14:useLocalDpi xmlns:a14="http://schemas.microsoft.com/office/drawing/2010/main" val="0"/>
              </a:ext>
            </a:extLst>
          </a:blip>
          <a:srcRect/>
          <a:stretch>
            <a:fillRect/>
          </a:stretch>
        </p:blipFill>
        <p:spPr bwMode="auto">
          <a:xfrm>
            <a:off x="758190" y="1628800"/>
            <a:ext cx="7054170" cy="4032448"/>
          </a:xfrm>
          <a:prstGeom prst="rect">
            <a:avLst/>
          </a:prstGeom>
          <a:noFill/>
          <a:ln>
            <a:noFill/>
          </a:ln>
        </p:spPr>
      </p:pic>
    </p:spTree>
    <p:extLst>
      <p:ext uri="{BB962C8B-B14F-4D97-AF65-F5344CB8AC3E}">
        <p14:creationId xmlns:p14="http://schemas.microsoft.com/office/powerpoint/2010/main" val="22164769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normAutofit fontScale="92500" lnSpcReduction="20000"/>
          </a:bodyPr>
          <a:lstStyle/>
          <a:p>
            <a:r>
              <a:rPr lang="es-ES_tradnl" u="sng" dirty="0"/>
              <a:t>Panel Numérico.</a:t>
            </a:r>
            <a:endParaRPr lang="es-MX" dirty="0"/>
          </a:p>
          <a:p>
            <a:r>
              <a:rPr lang="es-ES_tradnl" dirty="0"/>
              <a:t>Está compuesto únicamente por números y signos, se encuentra en el extremo derecho del teclado.</a:t>
            </a:r>
            <a:endParaRPr lang="es-MX" dirty="0"/>
          </a:p>
          <a:p>
            <a:r>
              <a:rPr lang="es-ES_tradnl" u="sng" dirty="0"/>
              <a:t>Panel Alfanumérico</a:t>
            </a:r>
            <a:endParaRPr lang="es-MX" dirty="0"/>
          </a:p>
          <a:p>
            <a:r>
              <a:rPr lang="es-ES_tradnl" dirty="0"/>
              <a:t>Se compone de letras y números, generalmente es el que más utilizamos.</a:t>
            </a:r>
            <a:endParaRPr lang="es-MX" dirty="0"/>
          </a:p>
          <a:p>
            <a:r>
              <a:rPr lang="es-ES_tradnl" u="sng" dirty="0"/>
              <a:t>Panel de Funciones.</a:t>
            </a:r>
            <a:endParaRPr lang="es-MX" dirty="0"/>
          </a:p>
          <a:p>
            <a:r>
              <a:rPr lang="es-ES_tradnl" dirty="0"/>
              <a:t>Se encuentra en la parte superior del panel alfanumérico, se identifica</a:t>
            </a:r>
            <a:endParaRPr lang="es-MX" dirty="0"/>
          </a:p>
        </p:txBody>
      </p:sp>
    </p:spTree>
    <p:extLst>
      <p:ext uri="{BB962C8B-B14F-4D97-AF65-F5344CB8AC3E}">
        <p14:creationId xmlns:p14="http://schemas.microsoft.com/office/powerpoint/2010/main" val="13994039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r>
              <a:rPr lang="es-ES_tradnl" dirty="0"/>
              <a:t>porque el nombre de las teclas empieza con una F; (F2, F3, F4 etc.)</a:t>
            </a:r>
            <a:endParaRPr lang="es-MX" dirty="0"/>
          </a:p>
          <a:p>
            <a:r>
              <a:rPr lang="es-ES_tradnl" u="sng" dirty="0"/>
              <a:t>Panel de Direcciones.</a:t>
            </a:r>
            <a:endParaRPr lang="es-MX" dirty="0"/>
          </a:p>
          <a:p>
            <a:r>
              <a:rPr lang="es-ES_tradnl" dirty="0"/>
              <a:t>Son las teclas de dirección que nos permiten desplazarnos dentro de los documentos</a:t>
            </a:r>
            <a:endParaRPr lang="es-MX" dirty="0"/>
          </a:p>
          <a:p>
            <a:endParaRPr lang="es-MX" dirty="0"/>
          </a:p>
        </p:txBody>
      </p:sp>
    </p:spTree>
    <p:extLst>
      <p:ext uri="{BB962C8B-B14F-4D97-AF65-F5344CB8AC3E}">
        <p14:creationId xmlns:p14="http://schemas.microsoft.com/office/powerpoint/2010/main" val="2529806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8229600" cy="1143000"/>
          </a:xfrm>
        </p:spPr>
        <p:txBody>
          <a:bodyPr>
            <a:normAutofit fontScale="90000"/>
          </a:bodyPr>
          <a:lstStyle/>
          <a:p>
            <a:r>
              <a:rPr lang="es-MX" dirty="0" smtClean="0"/>
              <a:t>Clasificación de sistemas operativos</a:t>
            </a:r>
            <a:endParaRPr lang="es-MX" dirty="0"/>
          </a:p>
        </p:txBody>
      </p:sp>
      <p:sp>
        <p:nvSpPr>
          <p:cNvPr id="3" name="2 Marcador de contenido"/>
          <p:cNvSpPr>
            <a:spLocks noGrp="1"/>
          </p:cNvSpPr>
          <p:nvPr>
            <p:ph idx="1"/>
          </p:nvPr>
        </p:nvSpPr>
        <p:spPr/>
        <p:txBody>
          <a:bodyPr>
            <a:normAutofit/>
          </a:bodyPr>
          <a:lstStyle/>
          <a:p>
            <a:pPr marL="0" indent="0">
              <a:buNone/>
            </a:pPr>
            <a:endParaRPr lang="es-MX" b="1" dirty="0"/>
          </a:p>
          <a:p>
            <a:r>
              <a:rPr lang="es-MX" sz="2400" b="1" dirty="0" smtClean="0">
                <a:latin typeface="Algerian" panose="04020705040A02060702" pitchFamily="82" charset="0"/>
              </a:rPr>
              <a:t>Características</a:t>
            </a:r>
            <a:r>
              <a:rPr lang="es-MX" b="1" dirty="0"/>
              <a:t>	</a:t>
            </a:r>
            <a:endParaRPr lang="es-MX" b="1" dirty="0" smtClean="0"/>
          </a:p>
          <a:p>
            <a:pPr algn="just"/>
            <a:r>
              <a:rPr lang="es-MX" dirty="0" smtClean="0"/>
              <a:t>Es el So operativo más utilizado del mundo. Su interfaz gráfica (ventanas, botones, iconos) facilitan su uso</a:t>
            </a:r>
            <a:endParaRPr lang="es-MX" b="1" dirty="0"/>
          </a:p>
          <a:p>
            <a:r>
              <a:rPr lang="es-MX" sz="2400" b="1" dirty="0" smtClean="0">
                <a:latin typeface="Algerian" panose="04020705040A02060702" pitchFamily="82" charset="0"/>
              </a:rPr>
              <a:t>Ventajas</a:t>
            </a:r>
            <a:endParaRPr lang="es-MX" sz="2400" dirty="0">
              <a:latin typeface="Algerian" panose="04020705040A02060702" pitchFamily="82" charset="0"/>
            </a:endParaRPr>
          </a:p>
          <a:p>
            <a:pPr algn="just"/>
            <a:r>
              <a:rPr lang="es-MX" dirty="0" smtClean="0"/>
              <a:t>Prácticamente </a:t>
            </a:r>
            <a:r>
              <a:rPr lang="es-MX" dirty="0"/>
              <a:t>todos los programas que salen al mercado se ejecutan en Windows.</a:t>
            </a:r>
          </a:p>
          <a:p>
            <a:endParaRPr lang="es-MX" dirty="0"/>
          </a:p>
        </p:txBody>
      </p:sp>
      <p:pic>
        <p:nvPicPr>
          <p:cNvPr id="8" name="0 Imagen"/>
          <p:cNvPicPr/>
          <p:nvPr/>
        </p:nvPicPr>
        <p:blipFill>
          <a:blip r:embed="rId2">
            <a:extLst>
              <a:ext uri="{28A0092B-C50C-407E-A947-70E740481C1C}">
                <a14:useLocalDpi xmlns:a14="http://schemas.microsoft.com/office/drawing/2010/main" val="0"/>
              </a:ext>
            </a:extLst>
          </a:blip>
          <a:stretch>
            <a:fillRect/>
          </a:stretch>
        </p:blipFill>
        <p:spPr>
          <a:xfrm>
            <a:off x="3779912" y="1196752"/>
            <a:ext cx="1960245" cy="1259840"/>
          </a:xfrm>
          <a:prstGeom prst="rect">
            <a:avLst/>
          </a:prstGeom>
        </p:spPr>
      </p:pic>
    </p:spTree>
    <p:extLst>
      <p:ext uri="{BB962C8B-B14F-4D97-AF65-F5344CB8AC3E}">
        <p14:creationId xmlns:p14="http://schemas.microsoft.com/office/powerpoint/2010/main" val="8619532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923198505"/>
              </p:ext>
            </p:extLst>
          </p:nvPr>
        </p:nvGraphicFramePr>
        <p:xfrm>
          <a:off x="1043608" y="3861048"/>
          <a:ext cx="6408712" cy="1622669"/>
        </p:xfrm>
        <a:graphic>
          <a:graphicData uri="http://schemas.openxmlformats.org/drawingml/2006/table">
            <a:tbl>
              <a:tblPr firstRow="1" firstCol="1" bandRow="1">
                <a:tableStyleId>{5C22544A-7EE6-4342-B048-85BDC9FD1C3A}</a:tableStyleId>
              </a:tblPr>
              <a:tblGrid>
                <a:gridCol w="1556902"/>
                <a:gridCol w="4851810"/>
              </a:tblGrid>
              <a:tr h="1622669">
                <a:tc>
                  <a:txBody>
                    <a:bodyPr/>
                    <a:lstStyle/>
                    <a:p>
                      <a:pPr>
                        <a:lnSpc>
                          <a:spcPts val="1500"/>
                        </a:lnSpc>
                        <a:spcAft>
                          <a:spcPts val="0"/>
                        </a:spcAft>
                      </a:pPr>
                      <a:r>
                        <a:rPr lang="es-MX" sz="1800" dirty="0" smtClean="0">
                          <a:effectLst/>
                        </a:rPr>
                        <a:t>SHIFT</a:t>
                      </a:r>
                      <a:endParaRPr lang="es-MX" sz="1400" dirty="0">
                        <a:effectLst/>
                        <a:latin typeface="Arial"/>
                        <a:ea typeface="Times New Roman"/>
                      </a:endParaRPr>
                    </a:p>
                  </a:txBody>
                  <a:tcPr marL="0" marR="0" marT="171450" marB="171450"/>
                </a:tc>
                <a:tc>
                  <a:txBody>
                    <a:bodyPr/>
                    <a:lstStyle/>
                    <a:p>
                      <a:pPr>
                        <a:lnSpc>
                          <a:spcPts val="1500"/>
                        </a:lnSpc>
                        <a:spcAft>
                          <a:spcPts val="0"/>
                        </a:spcAft>
                      </a:pPr>
                      <a:r>
                        <a:rPr lang="es-MX" sz="1600" dirty="0">
                          <a:effectLst/>
                        </a:rPr>
                        <a:t>Presione SHIFT junto con una letra para escribirla en mayúscula. Presione SHIFT junto con otra tecla para escribir el símbolo mostrado en la parte superior de esa tecla.</a:t>
                      </a:r>
                      <a:endParaRPr lang="es-MX" sz="1200" dirty="0">
                        <a:effectLst/>
                        <a:latin typeface="Arial"/>
                        <a:ea typeface="Times New Roman"/>
                      </a:endParaRPr>
                    </a:p>
                  </a:txBody>
                  <a:tcPr marL="211455" marR="0" marT="171450" marB="171450"/>
                </a:tc>
              </a:tr>
            </a:tbl>
          </a:graphicData>
        </a:graphic>
      </p:graphicFrame>
      <p:pic>
        <p:nvPicPr>
          <p:cNvPr id="10241"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9792" y="1340768"/>
            <a:ext cx="2400000" cy="18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44717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41"/>
                                        </p:tgtEl>
                                        <p:attrNameLst>
                                          <p:attrName>style.visibility</p:attrName>
                                        </p:attrNameLst>
                                      </p:cBhvr>
                                      <p:to>
                                        <p:strVal val="visible"/>
                                      </p:to>
                                    </p:set>
                                    <p:animEffect transition="in" filter="wipe(down)">
                                      <p:cBhvr>
                                        <p:cTn id="7" dur="500"/>
                                        <p:tgtEl>
                                          <p:spTgt spid="1024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Bloq</a:t>
            </a:r>
            <a:r>
              <a:rPr lang="es-MX" dirty="0" smtClean="0"/>
              <a:t> Mayus</a:t>
            </a:r>
            <a:endParaRPr lang="es-MX" dirty="0"/>
          </a:p>
        </p:txBody>
      </p:sp>
      <p:sp>
        <p:nvSpPr>
          <p:cNvPr id="3" name="2 Marcador de contenido"/>
          <p:cNvSpPr>
            <a:spLocks noGrp="1"/>
          </p:cNvSpPr>
          <p:nvPr>
            <p:ph idx="1"/>
          </p:nvPr>
        </p:nvSpPr>
        <p:spPr>
          <a:xfrm>
            <a:off x="395536" y="2332037"/>
            <a:ext cx="8229600" cy="4525963"/>
          </a:xfrm>
        </p:spPr>
        <p:txBody>
          <a:bodyPr/>
          <a:lstStyle/>
          <a:p>
            <a:pPr algn="just"/>
            <a:r>
              <a:rPr lang="es-MX" dirty="0"/>
              <a:t>Presione </a:t>
            </a:r>
            <a:r>
              <a:rPr lang="es-MX" dirty="0" err="1"/>
              <a:t>Bloq</a:t>
            </a:r>
            <a:r>
              <a:rPr lang="es-MX" dirty="0"/>
              <a:t> </a:t>
            </a:r>
            <a:r>
              <a:rPr lang="es-MX" dirty="0" err="1"/>
              <a:t>Mayús</a:t>
            </a:r>
            <a:r>
              <a:rPr lang="es-MX" dirty="0"/>
              <a:t> una vez para escribir todas las letras en mayúscula. Vuelva a presionar </a:t>
            </a:r>
            <a:r>
              <a:rPr lang="es-MX" dirty="0" err="1"/>
              <a:t>Bloq</a:t>
            </a:r>
            <a:r>
              <a:rPr lang="es-MX" dirty="0"/>
              <a:t> </a:t>
            </a:r>
            <a:r>
              <a:rPr lang="es-MX" dirty="0" err="1"/>
              <a:t>Mayús</a:t>
            </a:r>
            <a:r>
              <a:rPr lang="es-MX" dirty="0"/>
              <a:t> para desactivar esta función. El teclado puede tener una luz que indique si </a:t>
            </a:r>
            <a:r>
              <a:rPr lang="es-MX" dirty="0" err="1"/>
              <a:t>Bloq</a:t>
            </a:r>
            <a:r>
              <a:rPr lang="es-MX" dirty="0"/>
              <a:t> </a:t>
            </a:r>
            <a:r>
              <a:rPr lang="es-MX" dirty="0" err="1"/>
              <a:t>Mayús</a:t>
            </a:r>
            <a:r>
              <a:rPr lang="es-MX" dirty="0"/>
              <a:t> está activado.</a:t>
            </a:r>
          </a:p>
        </p:txBody>
      </p:sp>
    </p:spTree>
    <p:extLst>
      <p:ext uri="{BB962C8B-B14F-4D97-AF65-F5344CB8AC3E}">
        <p14:creationId xmlns:p14="http://schemas.microsoft.com/office/powerpoint/2010/main" val="33726078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Tecla </a:t>
            </a:r>
            <a:r>
              <a:rPr lang="es-MX" dirty="0" err="1" smtClean="0"/>
              <a:t>Tab</a:t>
            </a:r>
            <a:endParaRPr lang="es-MX" dirty="0"/>
          </a:p>
        </p:txBody>
      </p:sp>
      <p:sp>
        <p:nvSpPr>
          <p:cNvPr id="3" name="2 Marcador de contenido"/>
          <p:cNvSpPr>
            <a:spLocks noGrp="1"/>
          </p:cNvSpPr>
          <p:nvPr>
            <p:ph idx="1"/>
          </p:nvPr>
        </p:nvSpPr>
        <p:spPr/>
        <p:txBody>
          <a:bodyPr/>
          <a:lstStyle/>
          <a:p>
            <a:pPr algn="just"/>
            <a:r>
              <a:rPr lang="es-MX" dirty="0"/>
              <a:t>Presione la tecla </a:t>
            </a:r>
            <a:r>
              <a:rPr lang="es-MX" dirty="0" err="1"/>
              <a:t>Tab</a:t>
            </a:r>
            <a:r>
              <a:rPr lang="es-MX" dirty="0"/>
              <a:t> para mover el cursor varios espacios hacia adelante. Además, puede presionar </a:t>
            </a:r>
            <a:r>
              <a:rPr lang="es-MX" dirty="0" err="1"/>
              <a:t>Tab</a:t>
            </a:r>
            <a:r>
              <a:rPr lang="es-MX" dirty="0"/>
              <a:t> para desplazarse hasta el siguiente cuadro de texto de un formulario</a:t>
            </a:r>
            <a:r>
              <a:rPr lang="es-MX" dirty="0" smtClean="0"/>
              <a:t>.</a:t>
            </a:r>
            <a:endParaRPr lang="es-MX" dirty="0"/>
          </a:p>
        </p:txBody>
      </p:sp>
      <p:pic>
        <p:nvPicPr>
          <p:cNvPr id="11266" name="Picture 2" descr="http://www.trucosaurio.com/images/image/articles/2014/01/ta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6819" y="3789040"/>
            <a:ext cx="3801285" cy="2420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45288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1266"/>
                                        </p:tgtEl>
                                        <p:attrNameLst>
                                          <p:attrName>style.visibility</p:attrName>
                                        </p:attrNameLst>
                                      </p:cBhvr>
                                      <p:to>
                                        <p:strVal val="visible"/>
                                      </p:to>
                                    </p:set>
                                    <p:animEffect transition="in" filter="fade">
                                      <p:cBhvr>
                                        <p:cTn id="17" dur="1000"/>
                                        <p:tgtEl>
                                          <p:spTgt spid="11266"/>
                                        </p:tgtEl>
                                      </p:cBhvr>
                                    </p:animEffect>
                                    <p:anim calcmode="lin" valueType="num">
                                      <p:cBhvr>
                                        <p:cTn id="18" dur="1000" fill="hold"/>
                                        <p:tgtEl>
                                          <p:spTgt spid="11266"/>
                                        </p:tgtEl>
                                        <p:attrNameLst>
                                          <p:attrName>ppt_x</p:attrName>
                                        </p:attrNameLst>
                                      </p:cBhvr>
                                      <p:tavLst>
                                        <p:tav tm="0">
                                          <p:val>
                                            <p:strVal val="#ppt_x"/>
                                          </p:val>
                                        </p:tav>
                                        <p:tav tm="100000">
                                          <p:val>
                                            <p:strVal val="#ppt_x"/>
                                          </p:val>
                                        </p:tav>
                                      </p:tavLst>
                                    </p:anim>
                                    <p:anim calcmode="lin" valueType="num">
                                      <p:cBhvr>
                                        <p:cTn id="19" dur="1000" fill="hold"/>
                                        <p:tgtEl>
                                          <p:spTgt spid="112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Tecla </a:t>
            </a:r>
            <a:r>
              <a:rPr lang="es-MX" dirty="0" err="1" smtClean="0"/>
              <a:t>enter</a:t>
            </a:r>
            <a:endParaRPr lang="es-MX" dirty="0"/>
          </a:p>
        </p:txBody>
      </p:sp>
      <p:sp>
        <p:nvSpPr>
          <p:cNvPr id="3" name="2 Marcador de contenido"/>
          <p:cNvSpPr>
            <a:spLocks noGrp="1"/>
          </p:cNvSpPr>
          <p:nvPr>
            <p:ph idx="1"/>
          </p:nvPr>
        </p:nvSpPr>
        <p:spPr/>
        <p:txBody>
          <a:bodyPr/>
          <a:lstStyle/>
          <a:p>
            <a:pPr algn="just"/>
            <a:r>
              <a:rPr lang="es-MX" dirty="0"/>
              <a:t>Presione Entrar para mover el cursor hasta el inicio de la siguiente línea. En un cuadro de diálogo, presione Entrar para seleccionar el botón resaltado.</a:t>
            </a:r>
          </a:p>
        </p:txBody>
      </p:sp>
    </p:spTree>
    <p:extLst>
      <p:ext uri="{BB962C8B-B14F-4D97-AF65-F5344CB8AC3E}">
        <p14:creationId xmlns:p14="http://schemas.microsoft.com/office/powerpoint/2010/main" val="2785550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Barra espaciadora</a:t>
            </a:r>
            <a:endParaRPr lang="es-MX" dirty="0"/>
          </a:p>
        </p:txBody>
      </p:sp>
      <p:sp>
        <p:nvSpPr>
          <p:cNvPr id="3" name="2 Marcador de contenido"/>
          <p:cNvSpPr>
            <a:spLocks noGrp="1"/>
          </p:cNvSpPr>
          <p:nvPr>
            <p:ph idx="1"/>
          </p:nvPr>
        </p:nvSpPr>
        <p:spPr/>
        <p:txBody>
          <a:bodyPr/>
          <a:lstStyle/>
          <a:p>
            <a:r>
              <a:rPr lang="es-MX" dirty="0"/>
              <a:t>Presione la barra espaciadora para mover el cursor un espacio hacia adelante.</a:t>
            </a:r>
          </a:p>
        </p:txBody>
      </p:sp>
    </p:spTree>
    <p:extLst>
      <p:ext uri="{BB962C8B-B14F-4D97-AF65-F5344CB8AC3E}">
        <p14:creationId xmlns:p14="http://schemas.microsoft.com/office/powerpoint/2010/main" val="11418463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pPr algn="just"/>
            <a:r>
              <a:rPr lang="es-MX" dirty="0"/>
              <a:t>Presione Retroceso para eliminar el carácter situado delante del cursor o el texto seleccionado</a:t>
            </a:r>
            <a:r>
              <a:rPr lang="es-MX" dirty="0" smtClean="0"/>
              <a:t>.</a:t>
            </a:r>
            <a:endParaRPr lang="es-MX" dirty="0"/>
          </a:p>
        </p:txBody>
      </p:sp>
      <p:pic>
        <p:nvPicPr>
          <p:cNvPr id="12290" name="Picture 2" descr="https://encrypted-tbn2.gstatic.com/images?q=tbn:ANd9GcRVWoLJ_ESPnN0q_bQ4xtzOkMYBssI3xONXUOP_SlQ0fk1RYBFx"/>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915816" y="4221088"/>
            <a:ext cx="2257425" cy="2028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09407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290"/>
                                        </p:tgtEl>
                                        <p:attrNameLst>
                                          <p:attrName>style.visibility</p:attrName>
                                        </p:attrNameLst>
                                      </p:cBhvr>
                                      <p:to>
                                        <p:strVal val="visible"/>
                                      </p:to>
                                    </p:set>
                                    <p:animEffect transition="in" filter="barn(inVertical)">
                                      <p:cBhvr>
                                        <p:cTn id="12"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777629694"/>
              </p:ext>
            </p:extLst>
          </p:nvPr>
        </p:nvGraphicFramePr>
        <p:xfrm>
          <a:off x="467544" y="908720"/>
          <a:ext cx="7776864" cy="4684359"/>
        </p:xfrm>
        <a:graphic>
          <a:graphicData uri="http://schemas.openxmlformats.org/drawingml/2006/table">
            <a:tbl>
              <a:tblPr firstRow="1" firstCol="1" bandRow="1">
                <a:tableStyleId>{5C22544A-7EE6-4342-B048-85BDC9FD1C3A}</a:tableStyleId>
              </a:tblPr>
              <a:tblGrid>
                <a:gridCol w="2444672"/>
                <a:gridCol w="5332192"/>
              </a:tblGrid>
              <a:tr h="747422">
                <a:tc>
                  <a:txBody>
                    <a:bodyPr/>
                    <a:lstStyle/>
                    <a:p>
                      <a:pPr>
                        <a:lnSpc>
                          <a:spcPct val="115000"/>
                        </a:lnSpc>
                        <a:spcAft>
                          <a:spcPts val="0"/>
                        </a:spcAft>
                      </a:pPr>
                      <a:r>
                        <a:rPr lang="es-MX" sz="2400" dirty="0">
                          <a:effectLst/>
                        </a:rPr>
                        <a:t>Presione</a:t>
                      </a:r>
                      <a:endParaRPr lang="es-MX" sz="1800" dirty="0">
                        <a:effectLst/>
                        <a:latin typeface="Arial"/>
                        <a:ea typeface="Times New Roman"/>
                      </a:endParaRPr>
                    </a:p>
                  </a:txBody>
                  <a:tcPr marL="0" marR="0" marT="171450" marB="171450"/>
                </a:tc>
                <a:tc>
                  <a:txBody>
                    <a:bodyPr/>
                    <a:lstStyle/>
                    <a:p>
                      <a:pPr>
                        <a:lnSpc>
                          <a:spcPct val="115000"/>
                        </a:lnSpc>
                        <a:spcAft>
                          <a:spcPts val="0"/>
                        </a:spcAft>
                      </a:pPr>
                      <a:r>
                        <a:rPr lang="es-MX" sz="2400">
                          <a:effectLst/>
                        </a:rPr>
                        <a:t>Para ello</a:t>
                      </a:r>
                      <a:endParaRPr lang="es-MX" sz="1800">
                        <a:effectLst/>
                        <a:latin typeface="Arial"/>
                        <a:ea typeface="Times New Roman"/>
                      </a:endParaRPr>
                    </a:p>
                  </a:txBody>
                  <a:tcPr marL="211455" marR="0" marT="171450" marB="171450"/>
                </a:tc>
              </a:tr>
              <a:tr h="744972">
                <a:tc>
                  <a:txBody>
                    <a:bodyPr/>
                    <a:lstStyle/>
                    <a:p>
                      <a:pPr>
                        <a:lnSpc>
                          <a:spcPts val="1500"/>
                        </a:lnSpc>
                        <a:spcAft>
                          <a:spcPts val="0"/>
                        </a:spcAft>
                      </a:pPr>
                      <a:r>
                        <a:rPr lang="es-MX" sz="2400">
                          <a:effectLst/>
                        </a:rPr>
                        <a:t>Windows Tecla del logotipo de  </a:t>
                      </a:r>
                      <a:endParaRPr lang="es-MX" sz="1800">
                        <a:effectLst/>
                        <a:latin typeface="Arial"/>
                        <a:ea typeface="Times New Roman"/>
                      </a:endParaRPr>
                    </a:p>
                  </a:txBody>
                  <a:tcPr marL="0" marR="0" marT="171450" marB="171450"/>
                </a:tc>
                <a:tc>
                  <a:txBody>
                    <a:bodyPr/>
                    <a:lstStyle/>
                    <a:p>
                      <a:pPr>
                        <a:lnSpc>
                          <a:spcPts val="1500"/>
                        </a:lnSpc>
                        <a:spcAft>
                          <a:spcPts val="0"/>
                        </a:spcAft>
                      </a:pPr>
                      <a:r>
                        <a:rPr lang="es-MX" sz="2400">
                          <a:effectLst/>
                        </a:rPr>
                        <a:t>Abrir el menú Inicio</a:t>
                      </a:r>
                      <a:endParaRPr lang="es-MX" sz="1800">
                        <a:effectLst/>
                        <a:latin typeface="Arial"/>
                        <a:ea typeface="Times New Roman"/>
                      </a:endParaRPr>
                    </a:p>
                  </a:txBody>
                  <a:tcPr marL="211455" marR="0" marT="171450" marB="171450"/>
                </a:tc>
              </a:tr>
              <a:tr h="744972">
                <a:tc>
                  <a:txBody>
                    <a:bodyPr/>
                    <a:lstStyle/>
                    <a:p>
                      <a:pPr>
                        <a:lnSpc>
                          <a:spcPts val="1500"/>
                        </a:lnSpc>
                        <a:spcAft>
                          <a:spcPts val="0"/>
                        </a:spcAft>
                      </a:pPr>
                      <a:r>
                        <a:rPr lang="es-MX" sz="2400">
                          <a:effectLst/>
                        </a:rPr>
                        <a:t>Alt+Tab</a:t>
                      </a:r>
                      <a:endParaRPr lang="es-MX" sz="1800">
                        <a:effectLst/>
                        <a:latin typeface="Arial"/>
                        <a:ea typeface="Times New Roman"/>
                      </a:endParaRPr>
                    </a:p>
                  </a:txBody>
                  <a:tcPr marL="0" marR="0" marT="171450" marB="171450"/>
                </a:tc>
                <a:tc>
                  <a:txBody>
                    <a:bodyPr/>
                    <a:lstStyle/>
                    <a:p>
                      <a:pPr>
                        <a:lnSpc>
                          <a:spcPts val="1500"/>
                        </a:lnSpc>
                        <a:spcAft>
                          <a:spcPts val="0"/>
                        </a:spcAft>
                      </a:pPr>
                      <a:r>
                        <a:rPr lang="es-MX" sz="2400">
                          <a:effectLst/>
                        </a:rPr>
                        <a:t>Cambiar entre programas o ventanas abiertos</a:t>
                      </a:r>
                      <a:endParaRPr lang="es-MX" sz="1800">
                        <a:effectLst/>
                        <a:latin typeface="Arial"/>
                        <a:ea typeface="Times New Roman"/>
                      </a:endParaRPr>
                    </a:p>
                  </a:txBody>
                  <a:tcPr marL="211455" marR="0" marT="171450" marB="171450"/>
                </a:tc>
              </a:tr>
              <a:tr h="744972">
                <a:tc>
                  <a:txBody>
                    <a:bodyPr/>
                    <a:lstStyle/>
                    <a:p>
                      <a:pPr>
                        <a:lnSpc>
                          <a:spcPts val="1500"/>
                        </a:lnSpc>
                        <a:spcAft>
                          <a:spcPts val="0"/>
                        </a:spcAft>
                      </a:pPr>
                      <a:r>
                        <a:rPr lang="es-MX" sz="2400">
                          <a:effectLst/>
                        </a:rPr>
                        <a:t>Alt+F4</a:t>
                      </a:r>
                      <a:endParaRPr lang="es-MX" sz="1800">
                        <a:effectLst/>
                        <a:latin typeface="Arial"/>
                        <a:ea typeface="Times New Roman"/>
                      </a:endParaRPr>
                    </a:p>
                  </a:txBody>
                  <a:tcPr marL="0" marR="0" marT="171450" marB="171450"/>
                </a:tc>
                <a:tc>
                  <a:txBody>
                    <a:bodyPr/>
                    <a:lstStyle/>
                    <a:p>
                      <a:pPr>
                        <a:lnSpc>
                          <a:spcPts val="1500"/>
                        </a:lnSpc>
                        <a:spcAft>
                          <a:spcPts val="0"/>
                        </a:spcAft>
                      </a:pPr>
                      <a:r>
                        <a:rPr lang="es-MX" sz="2400">
                          <a:effectLst/>
                        </a:rPr>
                        <a:t>Cerrar el elemento activo o salir del programa activo</a:t>
                      </a:r>
                      <a:endParaRPr lang="es-MX" sz="1800">
                        <a:effectLst/>
                        <a:latin typeface="Arial"/>
                        <a:ea typeface="Times New Roman"/>
                      </a:endParaRPr>
                    </a:p>
                  </a:txBody>
                  <a:tcPr marL="211455" marR="0" marT="171450" marB="171450"/>
                </a:tc>
              </a:tr>
              <a:tr h="974250">
                <a:tc>
                  <a:txBody>
                    <a:bodyPr/>
                    <a:lstStyle/>
                    <a:p>
                      <a:pPr>
                        <a:lnSpc>
                          <a:spcPct val="115000"/>
                        </a:lnSpc>
                        <a:spcAft>
                          <a:spcPts val="0"/>
                        </a:spcAft>
                      </a:pPr>
                      <a:r>
                        <a:rPr lang="es-MX" sz="1800">
                          <a:effectLst/>
                        </a:rPr>
                        <a:t>Ctrl+G</a:t>
                      </a:r>
                      <a:endParaRPr lang="es-MX" sz="1800">
                        <a:effectLst/>
                        <a:latin typeface="Arial"/>
                        <a:ea typeface="Times New Roman"/>
                      </a:endParaRPr>
                    </a:p>
                  </a:txBody>
                  <a:tcPr marL="0" marR="0" marT="171450" marB="171450"/>
                </a:tc>
                <a:tc>
                  <a:txBody>
                    <a:bodyPr/>
                    <a:lstStyle/>
                    <a:p>
                      <a:pPr>
                        <a:lnSpc>
                          <a:spcPct val="115000"/>
                        </a:lnSpc>
                        <a:spcAft>
                          <a:spcPts val="0"/>
                        </a:spcAft>
                      </a:pPr>
                      <a:r>
                        <a:rPr lang="es-MX" sz="1800" dirty="0">
                          <a:effectLst/>
                        </a:rPr>
                        <a:t>Guardar el archivo o documento actual (funciona en la mayoría de los programas)</a:t>
                      </a:r>
                      <a:endParaRPr lang="es-MX" sz="1800" dirty="0">
                        <a:effectLst/>
                        <a:latin typeface="Arial"/>
                        <a:ea typeface="Times New Roman"/>
                      </a:endParaRPr>
                    </a:p>
                  </a:txBody>
                  <a:tcPr marL="211455" marR="0" marT="171450" marB="171450"/>
                </a:tc>
              </a:tr>
              <a:tr h="723931">
                <a:tc>
                  <a:txBody>
                    <a:bodyPr/>
                    <a:lstStyle/>
                    <a:p>
                      <a:pPr>
                        <a:lnSpc>
                          <a:spcPct val="115000"/>
                        </a:lnSpc>
                        <a:spcAft>
                          <a:spcPts val="0"/>
                        </a:spcAft>
                      </a:pPr>
                      <a:r>
                        <a:rPr lang="es-MX" sz="1800">
                          <a:effectLst/>
                        </a:rPr>
                        <a:t>Ctrl+C</a:t>
                      </a:r>
                      <a:endParaRPr lang="es-MX" sz="1800">
                        <a:effectLst/>
                        <a:latin typeface="Arial"/>
                        <a:ea typeface="Times New Roman"/>
                      </a:endParaRPr>
                    </a:p>
                  </a:txBody>
                  <a:tcPr marL="0" marR="0" marT="171450" marB="171450"/>
                </a:tc>
                <a:tc>
                  <a:txBody>
                    <a:bodyPr/>
                    <a:lstStyle/>
                    <a:p>
                      <a:pPr>
                        <a:lnSpc>
                          <a:spcPct val="115000"/>
                        </a:lnSpc>
                        <a:spcAft>
                          <a:spcPts val="0"/>
                        </a:spcAft>
                      </a:pPr>
                      <a:r>
                        <a:rPr lang="es-MX" sz="1800" dirty="0">
                          <a:effectLst/>
                        </a:rPr>
                        <a:t>Copiar el elemento seleccionado</a:t>
                      </a:r>
                      <a:endParaRPr lang="es-MX" sz="1800" dirty="0">
                        <a:effectLst/>
                        <a:latin typeface="Arial"/>
                        <a:ea typeface="Times New Roman"/>
                      </a:endParaRPr>
                    </a:p>
                  </a:txBody>
                  <a:tcPr marL="211455" marR="0" marT="171450" marB="171450"/>
                </a:tc>
              </a:tr>
            </a:tbl>
          </a:graphicData>
        </a:graphic>
      </p:graphicFrame>
      <p:pic>
        <p:nvPicPr>
          <p:cNvPr id="13313" name="Imagen 24" descr="Imagen de la tecla del logotipo de Window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2400" y="2189163"/>
            <a:ext cx="152400" cy="15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79881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460569644"/>
              </p:ext>
            </p:extLst>
          </p:nvPr>
        </p:nvGraphicFramePr>
        <p:xfrm>
          <a:off x="251520" y="1124744"/>
          <a:ext cx="8064896" cy="5149456"/>
        </p:xfrm>
        <a:graphic>
          <a:graphicData uri="http://schemas.openxmlformats.org/drawingml/2006/table">
            <a:tbl>
              <a:tblPr firstRow="1" firstCol="1" bandRow="1">
                <a:tableStyleId>{5C22544A-7EE6-4342-B048-85BDC9FD1C3A}</a:tableStyleId>
              </a:tblPr>
              <a:tblGrid>
                <a:gridCol w="2535216"/>
                <a:gridCol w="5529680"/>
              </a:tblGrid>
              <a:tr h="950506">
                <a:tc>
                  <a:txBody>
                    <a:bodyPr/>
                    <a:lstStyle/>
                    <a:p>
                      <a:pPr>
                        <a:lnSpc>
                          <a:spcPct val="115000"/>
                        </a:lnSpc>
                        <a:spcAft>
                          <a:spcPts val="0"/>
                        </a:spcAft>
                      </a:pPr>
                      <a:r>
                        <a:rPr lang="es-MX" sz="2400" dirty="0" err="1">
                          <a:effectLst/>
                        </a:rPr>
                        <a:t>Ctrl+X</a:t>
                      </a:r>
                      <a:endParaRPr lang="es-MX" sz="2400" dirty="0">
                        <a:effectLst/>
                        <a:latin typeface="Arial"/>
                        <a:ea typeface="Times New Roman"/>
                      </a:endParaRPr>
                    </a:p>
                  </a:txBody>
                  <a:tcPr marL="0" marR="0" marT="171450" marB="171450"/>
                </a:tc>
                <a:tc>
                  <a:txBody>
                    <a:bodyPr/>
                    <a:lstStyle/>
                    <a:p>
                      <a:pPr>
                        <a:lnSpc>
                          <a:spcPct val="115000"/>
                        </a:lnSpc>
                        <a:spcAft>
                          <a:spcPts val="0"/>
                        </a:spcAft>
                      </a:pPr>
                      <a:r>
                        <a:rPr lang="es-MX" sz="2400">
                          <a:effectLst/>
                        </a:rPr>
                        <a:t>Cortar el elemento seleccionado</a:t>
                      </a:r>
                      <a:endParaRPr lang="es-MX" sz="2400">
                        <a:effectLst/>
                        <a:latin typeface="Arial"/>
                        <a:ea typeface="Times New Roman"/>
                      </a:endParaRPr>
                    </a:p>
                  </a:txBody>
                  <a:tcPr marL="211455" marR="0" marT="171450" marB="171450"/>
                </a:tc>
              </a:tr>
              <a:tr h="950506">
                <a:tc>
                  <a:txBody>
                    <a:bodyPr/>
                    <a:lstStyle/>
                    <a:p>
                      <a:pPr>
                        <a:lnSpc>
                          <a:spcPct val="115000"/>
                        </a:lnSpc>
                        <a:spcAft>
                          <a:spcPts val="0"/>
                        </a:spcAft>
                      </a:pPr>
                      <a:r>
                        <a:rPr lang="es-MX" sz="2400" dirty="0" err="1">
                          <a:effectLst/>
                        </a:rPr>
                        <a:t>Ctrl+V</a:t>
                      </a:r>
                      <a:endParaRPr lang="es-MX" sz="2400" dirty="0">
                        <a:effectLst/>
                        <a:latin typeface="Arial"/>
                        <a:ea typeface="Times New Roman"/>
                      </a:endParaRPr>
                    </a:p>
                  </a:txBody>
                  <a:tcPr marL="0" marR="0" marT="171450" marB="171450"/>
                </a:tc>
                <a:tc>
                  <a:txBody>
                    <a:bodyPr/>
                    <a:lstStyle/>
                    <a:p>
                      <a:pPr>
                        <a:lnSpc>
                          <a:spcPct val="115000"/>
                        </a:lnSpc>
                        <a:spcAft>
                          <a:spcPts val="0"/>
                        </a:spcAft>
                      </a:pPr>
                      <a:r>
                        <a:rPr lang="es-MX" sz="2400">
                          <a:effectLst/>
                        </a:rPr>
                        <a:t>Pegar el elemento seleccionado</a:t>
                      </a:r>
                      <a:endParaRPr lang="es-MX" sz="2400">
                        <a:effectLst/>
                        <a:latin typeface="Arial"/>
                        <a:ea typeface="Times New Roman"/>
                      </a:endParaRPr>
                    </a:p>
                  </a:txBody>
                  <a:tcPr marL="211455" marR="0" marT="171450" marB="171450"/>
                </a:tc>
              </a:tr>
              <a:tr h="950506">
                <a:tc>
                  <a:txBody>
                    <a:bodyPr/>
                    <a:lstStyle/>
                    <a:p>
                      <a:pPr>
                        <a:lnSpc>
                          <a:spcPct val="115000"/>
                        </a:lnSpc>
                        <a:spcAft>
                          <a:spcPts val="0"/>
                        </a:spcAft>
                      </a:pPr>
                      <a:r>
                        <a:rPr lang="es-MX" sz="2400">
                          <a:effectLst/>
                        </a:rPr>
                        <a:t>Ctrl+Z</a:t>
                      </a:r>
                      <a:endParaRPr lang="es-MX" sz="2400">
                        <a:effectLst/>
                        <a:latin typeface="Arial"/>
                        <a:ea typeface="Times New Roman"/>
                      </a:endParaRPr>
                    </a:p>
                  </a:txBody>
                  <a:tcPr marL="0" marR="0" marT="171450" marB="171450"/>
                </a:tc>
                <a:tc>
                  <a:txBody>
                    <a:bodyPr/>
                    <a:lstStyle/>
                    <a:p>
                      <a:pPr>
                        <a:lnSpc>
                          <a:spcPct val="115000"/>
                        </a:lnSpc>
                        <a:spcAft>
                          <a:spcPts val="0"/>
                        </a:spcAft>
                      </a:pPr>
                      <a:r>
                        <a:rPr lang="es-MX" sz="2400">
                          <a:effectLst/>
                        </a:rPr>
                        <a:t>Deshacer una acción</a:t>
                      </a:r>
                      <a:endParaRPr lang="es-MX" sz="2400">
                        <a:effectLst/>
                        <a:latin typeface="Arial"/>
                        <a:ea typeface="Times New Roman"/>
                      </a:endParaRPr>
                    </a:p>
                  </a:txBody>
                  <a:tcPr marL="211455" marR="0" marT="171450" marB="171450"/>
                </a:tc>
              </a:tr>
              <a:tr h="950506">
                <a:tc>
                  <a:txBody>
                    <a:bodyPr/>
                    <a:lstStyle/>
                    <a:p>
                      <a:pPr>
                        <a:lnSpc>
                          <a:spcPct val="115000"/>
                        </a:lnSpc>
                        <a:spcAft>
                          <a:spcPts val="0"/>
                        </a:spcAft>
                      </a:pPr>
                      <a:r>
                        <a:rPr lang="es-MX" sz="2400">
                          <a:effectLst/>
                        </a:rPr>
                        <a:t>Ctrl+E</a:t>
                      </a:r>
                      <a:endParaRPr lang="es-MX" sz="2400">
                        <a:effectLst/>
                        <a:latin typeface="Arial"/>
                        <a:ea typeface="Times New Roman"/>
                      </a:endParaRPr>
                    </a:p>
                  </a:txBody>
                  <a:tcPr marL="0" marR="0" marT="171450" marB="171450"/>
                </a:tc>
                <a:tc>
                  <a:txBody>
                    <a:bodyPr/>
                    <a:lstStyle/>
                    <a:p>
                      <a:pPr>
                        <a:lnSpc>
                          <a:spcPct val="115000"/>
                        </a:lnSpc>
                        <a:spcAft>
                          <a:spcPts val="0"/>
                        </a:spcAft>
                      </a:pPr>
                      <a:r>
                        <a:rPr lang="es-MX" sz="2400">
                          <a:effectLst/>
                        </a:rPr>
                        <a:t>Seleccionar todos los elementos en un documento o una ventana</a:t>
                      </a:r>
                      <a:endParaRPr lang="es-MX" sz="2400">
                        <a:effectLst/>
                        <a:latin typeface="Arial"/>
                        <a:ea typeface="Times New Roman"/>
                      </a:endParaRPr>
                    </a:p>
                  </a:txBody>
                  <a:tcPr marL="211455" marR="0" marT="171450" marB="171450"/>
                </a:tc>
              </a:tr>
              <a:tr h="950506">
                <a:tc>
                  <a:txBody>
                    <a:bodyPr/>
                    <a:lstStyle/>
                    <a:p>
                      <a:pPr>
                        <a:lnSpc>
                          <a:spcPct val="115000"/>
                        </a:lnSpc>
                        <a:spcAft>
                          <a:spcPts val="0"/>
                        </a:spcAft>
                      </a:pPr>
                      <a:r>
                        <a:rPr lang="es-MX" sz="2400">
                          <a:effectLst/>
                        </a:rPr>
                        <a:t>F1</a:t>
                      </a:r>
                      <a:endParaRPr lang="es-MX" sz="2400">
                        <a:effectLst/>
                        <a:latin typeface="Arial"/>
                        <a:ea typeface="Times New Roman"/>
                      </a:endParaRPr>
                    </a:p>
                  </a:txBody>
                  <a:tcPr marL="0" marR="0" marT="171450" marB="171450"/>
                </a:tc>
                <a:tc>
                  <a:txBody>
                    <a:bodyPr/>
                    <a:lstStyle/>
                    <a:p>
                      <a:pPr>
                        <a:lnSpc>
                          <a:spcPct val="115000"/>
                        </a:lnSpc>
                        <a:spcAft>
                          <a:spcPts val="0"/>
                        </a:spcAft>
                      </a:pPr>
                      <a:r>
                        <a:rPr lang="es-MX" sz="2400" dirty="0">
                          <a:effectLst/>
                        </a:rPr>
                        <a:t>Mostrar Ayuda para un programa o Windows</a:t>
                      </a:r>
                      <a:endParaRPr lang="es-MX" sz="2400" dirty="0">
                        <a:effectLst/>
                        <a:latin typeface="Arial"/>
                        <a:ea typeface="Times New Roman"/>
                      </a:endParaRPr>
                    </a:p>
                  </a:txBody>
                  <a:tcPr marL="211455" marR="0" marT="171450" marB="171450"/>
                </a:tc>
              </a:tr>
            </a:tbl>
          </a:graphicData>
        </a:graphic>
      </p:graphicFrame>
    </p:spTree>
    <p:extLst>
      <p:ext uri="{BB962C8B-B14F-4D97-AF65-F5344CB8AC3E}">
        <p14:creationId xmlns:p14="http://schemas.microsoft.com/office/powerpoint/2010/main" val="13397833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990713843"/>
              </p:ext>
            </p:extLst>
          </p:nvPr>
        </p:nvGraphicFramePr>
        <p:xfrm>
          <a:off x="251520" y="1556792"/>
          <a:ext cx="8208912" cy="3816425"/>
        </p:xfrm>
        <a:graphic>
          <a:graphicData uri="http://schemas.openxmlformats.org/drawingml/2006/table">
            <a:tbl>
              <a:tblPr firstRow="1" firstCol="1" bandRow="1">
                <a:tableStyleId>{5C22544A-7EE6-4342-B048-85BDC9FD1C3A}</a:tableStyleId>
              </a:tblPr>
              <a:tblGrid>
                <a:gridCol w="2580487"/>
                <a:gridCol w="5628425"/>
              </a:tblGrid>
              <a:tr h="1140669">
                <a:tc>
                  <a:txBody>
                    <a:bodyPr/>
                    <a:lstStyle/>
                    <a:p>
                      <a:pPr>
                        <a:lnSpc>
                          <a:spcPct val="115000"/>
                        </a:lnSpc>
                        <a:spcAft>
                          <a:spcPts val="0"/>
                        </a:spcAft>
                      </a:pPr>
                      <a:r>
                        <a:rPr lang="es-MX" sz="2000">
                          <a:effectLst/>
                        </a:rPr>
                        <a:t>Tecla del logotipo de Windows  +F1</a:t>
                      </a:r>
                      <a:endParaRPr lang="es-MX" sz="2000">
                        <a:effectLst/>
                        <a:latin typeface="Arial"/>
                        <a:ea typeface="Times New Roman"/>
                      </a:endParaRPr>
                    </a:p>
                  </a:txBody>
                  <a:tcPr marL="0" marR="0" marT="171450" marB="171450"/>
                </a:tc>
                <a:tc>
                  <a:txBody>
                    <a:bodyPr/>
                    <a:lstStyle/>
                    <a:p>
                      <a:pPr>
                        <a:lnSpc>
                          <a:spcPct val="115000"/>
                        </a:lnSpc>
                        <a:spcAft>
                          <a:spcPts val="0"/>
                        </a:spcAft>
                      </a:pPr>
                      <a:r>
                        <a:rPr lang="es-MX" sz="2000">
                          <a:effectLst/>
                        </a:rPr>
                        <a:t>Mostrar Ayuda y soporte técnico de Windows</a:t>
                      </a:r>
                      <a:endParaRPr lang="es-MX" sz="2000">
                        <a:effectLst/>
                        <a:latin typeface="Arial"/>
                        <a:ea typeface="Times New Roman"/>
                      </a:endParaRPr>
                    </a:p>
                  </a:txBody>
                  <a:tcPr marL="211455" marR="0" marT="171450" marB="171450"/>
                </a:tc>
              </a:tr>
              <a:tr h="1140669">
                <a:tc>
                  <a:txBody>
                    <a:bodyPr/>
                    <a:lstStyle/>
                    <a:p>
                      <a:pPr>
                        <a:lnSpc>
                          <a:spcPct val="115000"/>
                        </a:lnSpc>
                        <a:spcAft>
                          <a:spcPts val="0"/>
                        </a:spcAft>
                      </a:pPr>
                      <a:r>
                        <a:rPr lang="es-MX" sz="2000">
                          <a:effectLst/>
                        </a:rPr>
                        <a:t>Esc</a:t>
                      </a:r>
                      <a:endParaRPr lang="es-MX" sz="2000">
                        <a:effectLst/>
                        <a:latin typeface="Arial"/>
                        <a:ea typeface="Times New Roman"/>
                      </a:endParaRPr>
                    </a:p>
                  </a:txBody>
                  <a:tcPr marL="0" marR="0" marT="171450" marB="171450"/>
                </a:tc>
                <a:tc>
                  <a:txBody>
                    <a:bodyPr/>
                    <a:lstStyle/>
                    <a:p>
                      <a:pPr>
                        <a:lnSpc>
                          <a:spcPct val="115000"/>
                        </a:lnSpc>
                        <a:spcAft>
                          <a:spcPts val="0"/>
                        </a:spcAft>
                      </a:pPr>
                      <a:r>
                        <a:rPr lang="es-MX" sz="2000">
                          <a:effectLst/>
                        </a:rPr>
                        <a:t>Cancelar la tarea actual</a:t>
                      </a:r>
                      <a:endParaRPr lang="es-MX" sz="2000">
                        <a:effectLst/>
                        <a:latin typeface="Arial"/>
                        <a:ea typeface="Times New Roman"/>
                      </a:endParaRPr>
                    </a:p>
                  </a:txBody>
                  <a:tcPr marL="211455" marR="0" marT="171450" marB="171450"/>
                </a:tc>
              </a:tr>
              <a:tr h="1535087">
                <a:tc>
                  <a:txBody>
                    <a:bodyPr/>
                    <a:lstStyle/>
                    <a:p>
                      <a:pPr>
                        <a:lnSpc>
                          <a:spcPct val="115000"/>
                        </a:lnSpc>
                        <a:spcAft>
                          <a:spcPts val="0"/>
                        </a:spcAft>
                      </a:pPr>
                      <a:r>
                        <a:rPr lang="es-MX" sz="2000">
                          <a:effectLst/>
                        </a:rPr>
                        <a:t>Tecla de aplicación  </a:t>
                      </a:r>
                      <a:endParaRPr lang="es-MX" sz="2000">
                        <a:effectLst/>
                        <a:latin typeface="Arial"/>
                        <a:ea typeface="Times New Roman"/>
                      </a:endParaRPr>
                    </a:p>
                  </a:txBody>
                  <a:tcPr marL="0" marR="0" marT="171450" marB="171450"/>
                </a:tc>
                <a:tc>
                  <a:txBody>
                    <a:bodyPr/>
                    <a:lstStyle/>
                    <a:p>
                      <a:pPr>
                        <a:lnSpc>
                          <a:spcPct val="115000"/>
                        </a:lnSpc>
                        <a:spcAft>
                          <a:spcPts val="0"/>
                        </a:spcAft>
                      </a:pPr>
                      <a:r>
                        <a:rPr lang="es-MX" sz="2000" dirty="0">
                          <a:effectLst/>
                        </a:rPr>
                        <a:t>Abrir un menú de comandos relacionados con una selección en un programa. Equivale a hacer clic con el botón secundario en la selección.</a:t>
                      </a:r>
                      <a:endParaRPr lang="es-MX" sz="2000" dirty="0">
                        <a:effectLst/>
                        <a:latin typeface="Arial"/>
                        <a:ea typeface="Times New Roman"/>
                      </a:endParaRPr>
                    </a:p>
                  </a:txBody>
                  <a:tcPr marL="211455" marR="0" marT="171450" marB="171450"/>
                </a:tc>
              </a:tr>
            </a:tbl>
          </a:graphicData>
        </a:graphic>
      </p:graphicFrame>
      <p:pic>
        <p:nvPicPr>
          <p:cNvPr id="15362" name="Imagen 25" descr="Imagen de la tecla del logotipo de Window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2400" y="2909888"/>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5361" name="Imagen 1" descr="Imagen de la tecla de aplicació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2400" y="2909888"/>
            <a:ext cx="142875" cy="14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2220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Equivalencias</a:t>
            </a:r>
            <a:endParaRPr lang="es-MX" dirty="0"/>
          </a:p>
        </p:txBody>
      </p:sp>
      <p:sp>
        <p:nvSpPr>
          <p:cNvPr id="3" name="2 Marcador de contenido"/>
          <p:cNvSpPr>
            <a:spLocks noGrp="1"/>
          </p:cNvSpPr>
          <p:nvPr>
            <p:ph idx="1"/>
          </p:nvPr>
        </p:nvSpPr>
        <p:spPr/>
        <p:txBody>
          <a:bodyPr/>
          <a:lstStyle/>
          <a:p>
            <a:endParaRPr lang="es-MX" dirty="0"/>
          </a:p>
        </p:txBody>
      </p:sp>
      <p:pic>
        <p:nvPicPr>
          <p:cNvPr id="4" name="0 Imagen"/>
          <p:cNvPicPr/>
          <p:nvPr/>
        </p:nvPicPr>
        <p:blipFill>
          <a:blip r:embed="rId2">
            <a:extLst>
              <a:ext uri="{28A0092B-C50C-407E-A947-70E740481C1C}">
                <a14:useLocalDpi xmlns:a14="http://schemas.microsoft.com/office/drawing/2010/main" val="0"/>
              </a:ext>
            </a:extLst>
          </a:blip>
          <a:stretch>
            <a:fillRect/>
          </a:stretch>
        </p:blipFill>
        <p:spPr>
          <a:xfrm>
            <a:off x="467544" y="1700808"/>
            <a:ext cx="7344816" cy="4392488"/>
          </a:xfrm>
          <a:prstGeom prst="rect">
            <a:avLst/>
          </a:prstGeom>
        </p:spPr>
      </p:pic>
    </p:spTree>
    <p:extLst>
      <p:ext uri="{BB962C8B-B14F-4D97-AF65-F5344CB8AC3E}">
        <p14:creationId xmlns:p14="http://schemas.microsoft.com/office/powerpoint/2010/main" val="30317386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normAutofit lnSpcReduction="10000"/>
          </a:bodyPr>
          <a:lstStyle/>
          <a:p>
            <a:endParaRPr lang="es-MX" dirty="0" smtClean="0"/>
          </a:p>
          <a:p>
            <a:pPr marL="0" indent="0">
              <a:buNone/>
            </a:pPr>
            <a:r>
              <a:rPr lang="es-MX" dirty="0" smtClean="0"/>
              <a:t>Características</a:t>
            </a:r>
          </a:p>
          <a:p>
            <a:r>
              <a:rPr lang="es-MX" dirty="0" smtClean="0"/>
              <a:t>Fue </a:t>
            </a:r>
            <a:r>
              <a:rPr lang="es-MX" dirty="0"/>
              <a:t>el primero en incorporar la interfaz gráfica, por lo que su rendimiento se enfoca más hacia la calidad de la imagen.	</a:t>
            </a:r>
            <a:endParaRPr lang="es-MX" dirty="0" smtClean="0"/>
          </a:p>
          <a:p>
            <a:pPr marL="0" indent="0">
              <a:buNone/>
            </a:pPr>
            <a:r>
              <a:rPr lang="es-MX" dirty="0" smtClean="0"/>
              <a:t>Ventajas</a:t>
            </a:r>
          </a:p>
          <a:p>
            <a:r>
              <a:rPr lang="es-MX" dirty="0" smtClean="0"/>
              <a:t>Es </a:t>
            </a:r>
            <a:r>
              <a:rPr lang="es-MX" dirty="0"/>
              <a:t>muy intuitivo y el usuario solo debe ocuparse de oprimir el icono correcto; gran parte del trabajo lo realiza el</a:t>
            </a:r>
          </a:p>
        </p:txBody>
      </p:sp>
      <p:pic>
        <p:nvPicPr>
          <p:cNvPr id="4" name="0 Imagen"/>
          <p:cNvPicPr/>
          <p:nvPr/>
        </p:nvPicPr>
        <p:blipFill>
          <a:blip r:embed="rId2">
            <a:extLst>
              <a:ext uri="{28A0092B-C50C-407E-A947-70E740481C1C}">
                <a14:useLocalDpi xmlns:a14="http://schemas.microsoft.com/office/drawing/2010/main" val="0"/>
              </a:ext>
            </a:extLst>
          </a:blip>
          <a:stretch>
            <a:fillRect/>
          </a:stretch>
        </p:blipFill>
        <p:spPr>
          <a:xfrm>
            <a:off x="4427984" y="476672"/>
            <a:ext cx="1944216" cy="1440160"/>
          </a:xfrm>
          <a:prstGeom prst="rect">
            <a:avLst/>
          </a:prstGeom>
        </p:spPr>
      </p:pic>
    </p:spTree>
    <p:extLst>
      <p:ext uri="{BB962C8B-B14F-4D97-AF65-F5344CB8AC3E}">
        <p14:creationId xmlns:p14="http://schemas.microsoft.com/office/powerpoint/2010/main" val="28325291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conversion</a:t>
            </a:r>
            <a:endParaRPr lang="es-MX" dirty="0"/>
          </a:p>
        </p:txBody>
      </p:sp>
      <p:sp>
        <p:nvSpPr>
          <p:cNvPr id="3" name="2 Marcador de contenido"/>
          <p:cNvSpPr>
            <a:spLocks noGrp="1"/>
          </p:cNvSpPr>
          <p:nvPr>
            <p:ph idx="1"/>
          </p:nvPr>
        </p:nvSpPr>
        <p:spPr/>
        <p:txBody>
          <a:bodyPr/>
          <a:lstStyle/>
          <a:p>
            <a:endParaRPr lang="es-MX" dirty="0"/>
          </a:p>
        </p:txBody>
      </p:sp>
      <p:cxnSp>
        <p:nvCxnSpPr>
          <p:cNvPr id="6" name="5 Conector recto de flecha"/>
          <p:cNvCxnSpPr/>
          <p:nvPr/>
        </p:nvCxnSpPr>
        <p:spPr>
          <a:xfrm>
            <a:off x="1403648" y="1772816"/>
            <a:ext cx="0" cy="345638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7 Conector recto de flecha"/>
          <p:cNvCxnSpPr/>
          <p:nvPr/>
        </p:nvCxnSpPr>
        <p:spPr>
          <a:xfrm flipV="1">
            <a:off x="6084168" y="1772816"/>
            <a:ext cx="0" cy="345638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 name="9 CuadroTexto"/>
          <p:cNvSpPr txBox="1"/>
          <p:nvPr/>
        </p:nvSpPr>
        <p:spPr>
          <a:xfrm>
            <a:off x="1763688" y="2780928"/>
            <a:ext cx="1944216" cy="369332"/>
          </a:xfrm>
          <a:prstGeom prst="rect">
            <a:avLst/>
          </a:prstGeom>
          <a:noFill/>
        </p:spPr>
        <p:txBody>
          <a:bodyPr wrap="square" rtlCol="0">
            <a:spAutoFit/>
          </a:bodyPr>
          <a:lstStyle/>
          <a:p>
            <a:r>
              <a:rPr lang="es-MX" dirty="0" smtClean="0"/>
              <a:t>%1024</a:t>
            </a:r>
            <a:endParaRPr lang="es-MX" dirty="0"/>
          </a:p>
        </p:txBody>
      </p:sp>
      <p:sp>
        <p:nvSpPr>
          <p:cNvPr id="13" name="12 CuadroTexto"/>
          <p:cNvSpPr txBox="1"/>
          <p:nvPr/>
        </p:nvSpPr>
        <p:spPr>
          <a:xfrm>
            <a:off x="6390456" y="2636912"/>
            <a:ext cx="1800200" cy="369332"/>
          </a:xfrm>
          <a:prstGeom prst="rect">
            <a:avLst/>
          </a:prstGeom>
          <a:noFill/>
        </p:spPr>
        <p:txBody>
          <a:bodyPr wrap="square" rtlCol="0">
            <a:spAutoFit/>
          </a:bodyPr>
          <a:lstStyle/>
          <a:p>
            <a:r>
              <a:rPr lang="es-MX" dirty="0" smtClean="0"/>
              <a:t>X 1024</a:t>
            </a:r>
            <a:endParaRPr lang="es-MX" dirty="0"/>
          </a:p>
        </p:txBody>
      </p:sp>
    </p:spTree>
    <p:extLst>
      <p:ext uri="{BB962C8B-B14F-4D97-AF65-F5344CB8AC3E}">
        <p14:creationId xmlns:p14="http://schemas.microsoft.com/office/powerpoint/2010/main" val="36691273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normAutofit fontScale="47500" lnSpcReduction="20000"/>
          </a:bodyPr>
          <a:lstStyle/>
          <a:p>
            <a:r>
              <a:rPr lang="es-MX" b="1" dirty="0"/>
              <a:t> </a:t>
            </a:r>
            <a:endParaRPr lang="es-MX" dirty="0"/>
          </a:p>
          <a:p>
            <a:r>
              <a:rPr lang="es-MX" b="1" dirty="0"/>
              <a:t>EJEMPLOS DE CONVERSION</a:t>
            </a:r>
            <a:endParaRPr lang="es-MX" dirty="0"/>
          </a:p>
          <a:p>
            <a:r>
              <a:rPr lang="es-MX" b="1" dirty="0"/>
              <a:t>¿Cuántos GB son 4096 MB? =4</a:t>
            </a:r>
            <a:endParaRPr lang="es-MX" dirty="0"/>
          </a:p>
          <a:p>
            <a:r>
              <a:rPr lang="es-MX" dirty="0"/>
              <a:t>4096/1024=4</a:t>
            </a:r>
          </a:p>
          <a:p>
            <a:r>
              <a:rPr lang="es-MX" dirty="0"/>
              <a:t> </a:t>
            </a:r>
          </a:p>
          <a:p>
            <a:r>
              <a:rPr lang="es-MX" b="1" dirty="0"/>
              <a:t>Tengo un DVD de 48128 megabytes, ¿Cuántos gigabytes tengo con esta cantidad?</a:t>
            </a:r>
            <a:endParaRPr lang="es-MX" dirty="0"/>
          </a:p>
          <a:p>
            <a:r>
              <a:rPr lang="es-MX" dirty="0"/>
              <a:t>48128/1024=47</a:t>
            </a:r>
          </a:p>
          <a:p>
            <a:r>
              <a:rPr lang="es-MX" dirty="0"/>
              <a:t> </a:t>
            </a:r>
          </a:p>
          <a:p>
            <a:r>
              <a:rPr lang="es-MX" dirty="0"/>
              <a:t> </a:t>
            </a:r>
          </a:p>
          <a:p>
            <a:r>
              <a:rPr lang="es-MX" b="1" dirty="0"/>
              <a:t>Cuantos KB hay en una USB de 1GB</a:t>
            </a:r>
            <a:endParaRPr lang="es-MX" dirty="0"/>
          </a:p>
          <a:p>
            <a:r>
              <a:rPr lang="es-MX" dirty="0"/>
              <a:t>1024*1024=1048576</a:t>
            </a:r>
          </a:p>
          <a:p>
            <a:r>
              <a:rPr lang="es-MX" dirty="0"/>
              <a:t> </a:t>
            </a:r>
          </a:p>
          <a:p>
            <a:r>
              <a:rPr lang="es-MX" b="1" dirty="0"/>
              <a:t>Cuántos MB son 3 GB</a:t>
            </a:r>
            <a:endParaRPr lang="es-MX" dirty="0"/>
          </a:p>
          <a:p>
            <a:r>
              <a:rPr lang="es-MX" dirty="0"/>
              <a:t>1024*3= 3072</a:t>
            </a:r>
          </a:p>
          <a:p>
            <a:r>
              <a:rPr lang="es-MX" dirty="0"/>
              <a:t> </a:t>
            </a:r>
          </a:p>
          <a:p>
            <a:r>
              <a:rPr lang="es-MX" b="1" dirty="0"/>
              <a:t>¿Cuántos KB son 2 GB?</a:t>
            </a:r>
            <a:endParaRPr lang="es-MX" dirty="0"/>
          </a:p>
          <a:p>
            <a:r>
              <a:rPr lang="es-MX" b="1" dirty="0"/>
              <a:t>1024*1024*2=</a:t>
            </a:r>
            <a:endParaRPr lang="es-MX" dirty="0"/>
          </a:p>
          <a:p>
            <a:r>
              <a:rPr lang="es-MX" dirty="0"/>
              <a:t>2097152</a:t>
            </a:r>
          </a:p>
          <a:p>
            <a:r>
              <a:rPr lang="es-MX" b="1" dirty="0"/>
              <a:t> </a:t>
            </a:r>
            <a:endParaRPr lang="es-MX" dirty="0"/>
          </a:p>
          <a:p>
            <a:endParaRPr lang="es-MX" dirty="0"/>
          </a:p>
        </p:txBody>
      </p:sp>
    </p:spTree>
    <p:extLst>
      <p:ext uri="{BB962C8B-B14F-4D97-AF65-F5344CB8AC3E}">
        <p14:creationId xmlns:p14="http://schemas.microsoft.com/office/powerpoint/2010/main" val="22422579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b="1" dirty="0"/>
              <a:t>UNIDADES DE ALMACENAMIENTO SECUNDARIO</a:t>
            </a:r>
            <a:r>
              <a:rPr lang="es-MX" dirty="0"/>
              <a:t/>
            </a:r>
            <a:br>
              <a:rPr lang="es-MX" dirty="0"/>
            </a:br>
            <a:endParaRPr lang="es-MX" dirty="0"/>
          </a:p>
        </p:txBody>
      </p:sp>
      <p:sp>
        <p:nvSpPr>
          <p:cNvPr id="3" name="2 Marcador de contenido"/>
          <p:cNvSpPr>
            <a:spLocks noGrp="1"/>
          </p:cNvSpPr>
          <p:nvPr>
            <p:ph idx="1"/>
          </p:nvPr>
        </p:nvSpPr>
        <p:spPr/>
        <p:txBody>
          <a:bodyPr/>
          <a:lstStyle/>
          <a:p>
            <a:r>
              <a:rPr lang="es-MX" dirty="0"/>
              <a:t>El </a:t>
            </a:r>
            <a:r>
              <a:rPr lang="es-MX" u="sng" dirty="0">
                <a:hlinkClick r:id="rId2"/>
              </a:rPr>
              <a:t>almacenamiento</a:t>
            </a:r>
            <a:r>
              <a:rPr lang="es-MX" dirty="0"/>
              <a:t> secundario es un medio de almacenamiento definitivo (no volátil como el de la </a:t>
            </a:r>
            <a:r>
              <a:rPr lang="es-MX" u="sng" dirty="0">
                <a:hlinkClick r:id="rId3"/>
              </a:rPr>
              <a:t>memoria RAM</a:t>
            </a:r>
            <a:r>
              <a:rPr lang="es-MX" dirty="0"/>
              <a:t>). Básicamente, los dispositivos de almacenamiento secundario utilizan dos </a:t>
            </a:r>
            <a:r>
              <a:rPr lang="es-MX" u="sng" dirty="0">
                <a:hlinkClick r:id="rId4"/>
              </a:rPr>
              <a:t>técnicas</a:t>
            </a:r>
            <a:r>
              <a:rPr lang="es-MX" dirty="0"/>
              <a:t> para almacenar los datos</a:t>
            </a:r>
          </a:p>
          <a:p>
            <a:pPr lvl="0"/>
            <a:r>
              <a:rPr lang="es-MX" dirty="0"/>
              <a:t>El almacenamiento Magnético.</a:t>
            </a:r>
          </a:p>
          <a:p>
            <a:pPr lvl="0"/>
            <a:r>
              <a:rPr lang="es-MX" dirty="0"/>
              <a:t>El almacenamiento Óptico.</a:t>
            </a:r>
          </a:p>
          <a:p>
            <a:endParaRPr lang="es-MX" dirty="0"/>
          </a:p>
        </p:txBody>
      </p:sp>
    </p:spTree>
    <p:extLst>
      <p:ext uri="{BB962C8B-B14F-4D97-AF65-F5344CB8AC3E}">
        <p14:creationId xmlns:p14="http://schemas.microsoft.com/office/powerpoint/2010/main" val="11530302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sz="3600" b="1" dirty="0" smtClean="0"/>
              <a:t>Dispositivos de almacenamiento magnético</a:t>
            </a:r>
            <a:r>
              <a:rPr lang="es-MX" dirty="0" smtClean="0"/>
              <a:t/>
            </a:r>
            <a:br>
              <a:rPr lang="es-MX" dirty="0" smtClean="0"/>
            </a:br>
            <a:endParaRPr lang="es-MX" dirty="0"/>
          </a:p>
        </p:txBody>
      </p:sp>
      <p:sp>
        <p:nvSpPr>
          <p:cNvPr id="3" name="2 Marcador de contenido"/>
          <p:cNvSpPr>
            <a:spLocks noGrp="1"/>
          </p:cNvSpPr>
          <p:nvPr>
            <p:ph idx="1"/>
          </p:nvPr>
        </p:nvSpPr>
        <p:spPr/>
        <p:txBody>
          <a:bodyPr>
            <a:normAutofit/>
          </a:bodyPr>
          <a:lstStyle/>
          <a:p>
            <a:pPr lvl="0"/>
            <a:r>
              <a:rPr lang="es-MX" dirty="0" smtClean="0"/>
              <a:t>Discos </a:t>
            </a:r>
            <a:r>
              <a:rPr lang="es-MX" dirty="0"/>
              <a:t>Flexibles</a:t>
            </a:r>
          </a:p>
          <a:p>
            <a:pPr lvl="0"/>
            <a:r>
              <a:rPr lang="es-MX" dirty="0"/>
              <a:t>Discos Duros</a:t>
            </a:r>
          </a:p>
          <a:p>
            <a:pPr lvl="0"/>
            <a:r>
              <a:rPr lang="es-MX" dirty="0"/>
              <a:t>Cintas Magnéticas o Cartuchos.</a:t>
            </a:r>
          </a:p>
          <a:p>
            <a:endParaRPr lang="es-MX" dirty="0"/>
          </a:p>
        </p:txBody>
      </p:sp>
      <p:pic>
        <p:nvPicPr>
          <p:cNvPr id="16388" name="Picture 4" descr="http://www.informatica-hoy.com.ar/imagenes02/disp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3429000"/>
            <a:ext cx="2809875" cy="2571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6404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Almacenamiento </a:t>
            </a:r>
            <a:r>
              <a:rPr lang="es-MX" dirty="0" err="1" smtClean="0"/>
              <a:t>optico</a:t>
            </a:r>
            <a:endParaRPr lang="es-MX" dirty="0"/>
          </a:p>
        </p:txBody>
      </p:sp>
      <p:sp>
        <p:nvSpPr>
          <p:cNvPr id="3" name="2 Marcador de contenido"/>
          <p:cNvSpPr>
            <a:spLocks noGrp="1"/>
          </p:cNvSpPr>
          <p:nvPr>
            <p:ph idx="1"/>
          </p:nvPr>
        </p:nvSpPr>
        <p:spPr/>
        <p:txBody>
          <a:bodyPr/>
          <a:lstStyle/>
          <a:p>
            <a:r>
              <a:rPr lang="es-MX" dirty="0" smtClean="0"/>
              <a:t>Los principales dispositivos de almacenamiento óptico son:</a:t>
            </a:r>
          </a:p>
          <a:p>
            <a:pPr lvl="0"/>
            <a:r>
              <a:rPr lang="en-US" dirty="0" smtClean="0"/>
              <a:t>CD ROM.- </a:t>
            </a:r>
            <a:r>
              <a:rPr lang="en-US" u="sng" dirty="0" smtClean="0">
                <a:hlinkClick r:id="rId2"/>
              </a:rPr>
              <a:t>CD</a:t>
            </a:r>
            <a:r>
              <a:rPr lang="en-US" dirty="0" smtClean="0"/>
              <a:t> Read Only Memory</a:t>
            </a:r>
            <a:endParaRPr lang="es-MX" dirty="0" smtClean="0"/>
          </a:p>
          <a:p>
            <a:pPr lvl="0"/>
            <a:r>
              <a:rPr lang="es-MX" dirty="0" smtClean="0"/>
              <a:t>WORM.- </a:t>
            </a:r>
            <a:r>
              <a:rPr lang="es-MX" dirty="0" err="1" smtClean="0"/>
              <a:t>Write</a:t>
            </a:r>
            <a:r>
              <a:rPr lang="es-MX" dirty="0" smtClean="0"/>
              <a:t> Once, </a:t>
            </a:r>
            <a:r>
              <a:rPr lang="es-MX" dirty="0" err="1" smtClean="0"/>
              <a:t>Read</a:t>
            </a:r>
            <a:r>
              <a:rPr lang="es-MX" dirty="0" smtClean="0"/>
              <a:t> </a:t>
            </a:r>
            <a:r>
              <a:rPr lang="es-MX" dirty="0" err="1" smtClean="0"/>
              <a:t>Many</a:t>
            </a:r>
            <a:endParaRPr lang="es-MX" dirty="0" smtClean="0"/>
          </a:p>
          <a:p>
            <a:endParaRPr lang="es-MX" dirty="0"/>
          </a:p>
        </p:txBody>
      </p:sp>
      <p:pic>
        <p:nvPicPr>
          <p:cNvPr id="17410" name="Picture 2" descr="http://www.cavsi.com/preguntasrespuestas/images/discos-opticos/dispositivos-almacenamiento-optic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3933056"/>
            <a:ext cx="4608512" cy="2269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6446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sz="3600" b="1" dirty="0"/>
              <a:t>UNIDADES DE ALMACENAMIENTO UTILIZANDO LETRAS DEL ABECEDARIO</a:t>
            </a:r>
            <a:r>
              <a:rPr lang="es-MX" dirty="0"/>
              <a:t/>
            </a:r>
            <a:br>
              <a:rPr lang="es-MX" dirty="0"/>
            </a:br>
            <a:endParaRPr lang="es-MX" dirty="0"/>
          </a:p>
        </p:txBody>
      </p:sp>
      <p:sp>
        <p:nvSpPr>
          <p:cNvPr id="3" name="2 Marcador de contenido"/>
          <p:cNvSpPr>
            <a:spLocks noGrp="1"/>
          </p:cNvSpPr>
          <p:nvPr>
            <p:ph idx="1"/>
          </p:nvPr>
        </p:nvSpPr>
        <p:spPr/>
        <p:txBody>
          <a:bodyPr/>
          <a:lstStyle/>
          <a:p>
            <a:r>
              <a:rPr lang="es-MX" dirty="0"/>
              <a:t>Normalmente, tanto MS-DOS como Windows denominan a sus discos o particiones como sigue:</a:t>
            </a:r>
          </a:p>
          <a:p>
            <a:pPr lvl="0"/>
            <a:r>
              <a:rPr lang="es-MX" dirty="0"/>
              <a:t>A:\ - Unidad de </a:t>
            </a:r>
            <a:r>
              <a:rPr lang="es-MX" u="sng" dirty="0">
                <a:hlinkClick r:id="rId2" tooltip="Disquete"/>
              </a:rPr>
              <a:t>disquete</a:t>
            </a:r>
            <a:r>
              <a:rPr lang="es-MX" dirty="0"/>
              <a:t> (3.5 pulgadas es el estándar actual).</a:t>
            </a:r>
          </a:p>
          <a:p>
            <a:pPr lvl="0"/>
            <a:r>
              <a:rPr lang="es-MX" dirty="0"/>
              <a:t>B:\ - Reservada tradicionalmente para la segunda unidad de disquete.</a:t>
            </a:r>
          </a:p>
          <a:p>
            <a:endParaRPr lang="es-MX" dirty="0"/>
          </a:p>
        </p:txBody>
      </p:sp>
      <p:pic>
        <p:nvPicPr>
          <p:cNvPr id="18434" name="Picture 2" descr="http://www.pd4pic.com/images/disk-floppy-computer-1-44-inche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4869159"/>
            <a:ext cx="1619618" cy="1658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1506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13184" y="769938"/>
            <a:ext cx="8229600" cy="4525963"/>
          </a:xfrm>
        </p:spPr>
        <p:txBody>
          <a:bodyPr>
            <a:normAutofit/>
          </a:bodyPr>
          <a:lstStyle/>
          <a:p>
            <a:pPr lvl="0"/>
            <a:r>
              <a:rPr lang="es-MX" dirty="0"/>
              <a:t>C:\ - Partición o disco duro principal. Suele ser en el que se instala el sistema operativo y los programas.</a:t>
            </a:r>
          </a:p>
          <a:p>
            <a:pPr lvl="0"/>
            <a:r>
              <a:rPr lang="es-MX" dirty="0"/>
              <a:t>D:\ hasta Z:\ - Otros discos duros o particiones.</a:t>
            </a:r>
          </a:p>
          <a:p>
            <a:endParaRPr lang="es-MX" dirty="0"/>
          </a:p>
        </p:txBody>
      </p:sp>
      <p:sp>
        <p:nvSpPr>
          <p:cNvPr id="4" name="AutoShape 2" descr="Resultado de imagen para disco dur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5" name="AutoShape 4" descr="Resultado de imagen para disco dur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AutoShape 6" descr="Resultado de imagen para disco dur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7" name="AutoShape 8" descr="Resultado de imagen para disco duro"/>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8" name="AutoShape 10" descr="Resultado de imagen para disco duro"/>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9" name="AutoShape 12" descr="Resultado de imagen para disco duro"/>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9470" name="Picture 14" descr="http://hardzone.es/wp-content/uploads/2011/06/HD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3212976"/>
            <a:ext cx="2729880" cy="2729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21209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pPr lvl="0"/>
            <a:r>
              <a:rPr lang="es-MX" dirty="0" smtClean="0"/>
              <a:t>D:\ hasta Z:\ - Después de los discos duros, van las unidades de </a:t>
            </a:r>
            <a:r>
              <a:rPr lang="es-MX" u="sng" dirty="0" smtClean="0">
                <a:hlinkClick r:id="rId2" tooltip="CD"/>
              </a:rPr>
              <a:t>CD</a:t>
            </a:r>
            <a:r>
              <a:rPr lang="es-MX" dirty="0" smtClean="0"/>
              <a:t> y </a:t>
            </a:r>
            <a:r>
              <a:rPr lang="es-MX" u="sng" dirty="0" smtClean="0">
                <a:hlinkClick r:id="rId3" tooltip="DVD"/>
              </a:rPr>
              <a:t>DVD</a:t>
            </a:r>
            <a:r>
              <a:rPr lang="es-MX" dirty="0" smtClean="0"/>
              <a:t>, </a:t>
            </a:r>
            <a:r>
              <a:rPr lang="es-MX" u="sng" dirty="0" smtClean="0">
                <a:hlinkClick r:id="rId4" tooltip="Tarjeta de memoria"/>
              </a:rPr>
              <a:t>tarjetas de memoria flash</a:t>
            </a:r>
            <a:r>
              <a:rPr lang="es-MX" dirty="0" smtClean="0"/>
              <a:t>, </a:t>
            </a:r>
            <a:r>
              <a:rPr lang="es-MX" u="sng" dirty="0" smtClean="0">
                <a:hlinkClick r:id="rId5" tooltip="Cámara digital"/>
              </a:rPr>
              <a:t>cámaras digitales</a:t>
            </a:r>
            <a:r>
              <a:rPr lang="es-MX" dirty="0" smtClean="0"/>
              <a:t> y demás dispositivos con capacidad de almacenamiento, sobre todo </a:t>
            </a:r>
            <a:r>
              <a:rPr lang="es-MX" u="sng" dirty="0" smtClean="0">
                <a:hlinkClick r:id="rId6" tooltip="Dispositivo extraíble (aún no redactado)"/>
              </a:rPr>
              <a:t>extraíbles</a:t>
            </a:r>
            <a:r>
              <a:rPr lang="es-MX" dirty="0" smtClean="0"/>
              <a:t>.</a:t>
            </a:r>
          </a:p>
          <a:p>
            <a:endParaRPr lang="es-MX" dirty="0"/>
          </a:p>
        </p:txBody>
      </p:sp>
      <p:sp>
        <p:nvSpPr>
          <p:cNvPr id="4" name="AutoShape 2" descr="Resultado de imagen para unidad de c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20484" name="Picture 4" descr="http://blog.opensys911.net/wp-content/uploads/2009/12/truco_evitar_que_unidad_discos_se_abr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35696" y="4179030"/>
            <a:ext cx="4042420" cy="2667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20638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b="1" dirty="0"/>
              <a:t>Manejo de ventanas</a:t>
            </a:r>
            <a:r>
              <a:rPr lang="es-MX" dirty="0"/>
              <a:t/>
            </a:r>
            <a:br>
              <a:rPr lang="es-MX" dirty="0"/>
            </a:br>
            <a:endParaRPr lang="es-MX" dirty="0"/>
          </a:p>
        </p:txBody>
      </p:sp>
      <p:sp>
        <p:nvSpPr>
          <p:cNvPr id="3" name="2 Marcador de contenido"/>
          <p:cNvSpPr>
            <a:spLocks noGrp="1"/>
          </p:cNvSpPr>
          <p:nvPr>
            <p:ph idx="1"/>
          </p:nvPr>
        </p:nvSpPr>
        <p:spPr/>
        <p:txBody>
          <a:bodyPr>
            <a:normAutofit fontScale="92500" lnSpcReduction="10000"/>
          </a:bodyPr>
          <a:lstStyle/>
          <a:p>
            <a:r>
              <a:rPr lang="es-MX" dirty="0"/>
              <a:t>Las ventanas son los elementos básicos con los que se trabaja en el entorno Windows.</a:t>
            </a:r>
          </a:p>
          <a:p>
            <a:r>
              <a:rPr lang="es-MX" dirty="0"/>
              <a:t>Las ventanas proporcionan al usuario una interfaz que le permite ejecutar al mismo tiempo varias aplicaciones (cada una en su ventana) e intercambiar los datos que en ellas se generan.</a:t>
            </a:r>
          </a:p>
          <a:p>
            <a:r>
              <a:rPr lang="es-MX" dirty="0"/>
              <a:t>Resulta fundamental comprender cómo se trabaja con las ventanas.</a:t>
            </a:r>
          </a:p>
          <a:p>
            <a:r>
              <a:rPr lang="es-MX" dirty="0"/>
              <a:t>Dentro de Windows podemos distinguir, en líneas generales, tres tipos diferentes de ventanas:</a:t>
            </a:r>
          </a:p>
          <a:p>
            <a:endParaRPr lang="es-MX" dirty="0"/>
          </a:p>
        </p:txBody>
      </p:sp>
    </p:spTree>
    <p:extLst>
      <p:ext uri="{BB962C8B-B14F-4D97-AF65-F5344CB8AC3E}">
        <p14:creationId xmlns:p14="http://schemas.microsoft.com/office/powerpoint/2010/main" val="38927723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b="1" dirty="0"/>
              <a:t>Las de aplicación</a:t>
            </a:r>
            <a:r>
              <a:rPr lang="es-MX" dirty="0"/>
              <a:t/>
            </a:r>
            <a:br>
              <a:rPr lang="es-MX" dirty="0"/>
            </a:br>
            <a:endParaRPr lang="es-MX" dirty="0"/>
          </a:p>
        </p:txBody>
      </p:sp>
      <p:sp>
        <p:nvSpPr>
          <p:cNvPr id="3" name="2 Marcador de contenido"/>
          <p:cNvSpPr>
            <a:spLocks noGrp="1"/>
          </p:cNvSpPr>
          <p:nvPr>
            <p:ph idx="1"/>
          </p:nvPr>
        </p:nvSpPr>
        <p:spPr/>
        <p:txBody>
          <a:bodyPr/>
          <a:lstStyle/>
          <a:p>
            <a:r>
              <a:rPr lang="es-MX" dirty="0"/>
              <a:t>representan el soporte de las utilidades que se ejecutan en el entorno. Mediante la ventana se presentan los resultados y se pide la información necesaria.</a:t>
            </a:r>
          </a:p>
          <a:p>
            <a:r>
              <a:rPr lang="es-MX" dirty="0"/>
              <a:t>Algunas aplicaciones pueden trabajar con varios documentos al mismo tiempo, dentro del mismo espacio de trabajo.</a:t>
            </a:r>
          </a:p>
          <a:p>
            <a:endParaRPr lang="es-MX" dirty="0"/>
          </a:p>
        </p:txBody>
      </p:sp>
    </p:spTree>
    <p:extLst>
      <p:ext uri="{BB962C8B-B14F-4D97-AF65-F5344CB8AC3E}">
        <p14:creationId xmlns:p14="http://schemas.microsoft.com/office/powerpoint/2010/main" val="39320476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normAutofit fontScale="85000" lnSpcReduction="20000"/>
          </a:bodyPr>
          <a:lstStyle/>
          <a:p>
            <a:pPr marL="0" indent="0">
              <a:buNone/>
            </a:pPr>
            <a:r>
              <a:rPr lang="es-MX" dirty="0" smtClean="0"/>
              <a:t>Características</a:t>
            </a:r>
          </a:p>
          <a:p>
            <a:r>
              <a:rPr lang="es-MX" dirty="0" smtClean="0"/>
              <a:t>Es </a:t>
            </a:r>
            <a:r>
              <a:rPr lang="es-MX" dirty="0"/>
              <a:t>un sistema operativo estable y poderoso. Cuenta con una interfaz gráfica muy agradable e intuitiva.	</a:t>
            </a:r>
            <a:endParaRPr lang="es-MX" dirty="0" smtClean="0"/>
          </a:p>
          <a:p>
            <a:endParaRPr lang="es-MX" dirty="0" smtClean="0"/>
          </a:p>
          <a:p>
            <a:pPr marL="0" indent="0">
              <a:buNone/>
            </a:pPr>
            <a:r>
              <a:rPr lang="es-MX" dirty="0" smtClean="0"/>
              <a:t>Ventajas</a:t>
            </a:r>
          </a:p>
          <a:p>
            <a:r>
              <a:rPr lang="es-MX" dirty="0" smtClean="0"/>
              <a:t>Es </a:t>
            </a:r>
            <a:r>
              <a:rPr lang="es-MX" dirty="0"/>
              <a:t>gratuito y de código abierto, lo cual significa que cualquier programador capacitado puede ingresar a la comunidad de desarrolladores Linux para hacerle mejoras.</a:t>
            </a:r>
          </a:p>
          <a:p>
            <a:pPr marL="0" indent="0">
              <a:buNone/>
            </a:pPr>
            <a:r>
              <a:rPr lang="es-MX" dirty="0"/>
              <a:t/>
            </a:r>
            <a:br>
              <a:rPr lang="es-MX" dirty="0"/>
            </a:br>
            <a:endParaRPr lang="es-MX" dirty="0"/>
          </a:p>
        </p:txBody>
      </p:sp>
      <p:pic>
        <p:nvPicPr>
          <p:cNvPr id="4" name="0 Imagen"/>
          <p:cNvPicPr/>
          <p:nvPr/>
        </p:nvPicPr>
        <p:blipFill>
          <a:blip r:embed="rId2">
            <a:extLst>
              <a:ext uri="{28A0092B-C50C-407E-A947-70E740481C1C}">
                <a14:useLocalDpi xmlns:a14="http://schemas.microsoft.com/office/drawing/2010/main" val="0"/>
              </a:ext>
            </a:extLst>
          </a:blip>
          <a:stretch>
            <a:fillRect/>
          </a:stretch>
        </p:blipFill>
        <p:spPr>
          <a:xfrm>
            <a:off x="3707904" y="404664"/>
            <a:ext cx="2876550" cy="1590675"/>
          </a:xfrm>
          <a:prstGeom prst="rect">
            <a:avLst/>
          </a:prstGeom>
        </p:spPr>
      </p:pic>
    </p:spTree>
    <p:extLst>
      <p:ext uri="{BB962C8B-B14F-4D97-AF65-F5344CB8AC3E}">
        <p14:creationId xmlns:p14="http://schemas.microsoft.com/office/powerpoint/2010/main" val="17322480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Las de documentos</a:t>
            </a:r>
            <a:endParaRPr lang="es-MX" dirty="0"/>
          </a:p>
        </p:txBody>
      </p:sp>
      <p:sp>
        <p:nvSpPr>
          <p:cNvPr id="3" name="2 Marcador de contenido"/>
          <p:cNvSpPr>
            <a:spLocks noGrp="1"/>
          </p:cNvSpPr>
          <p:nvPr>
            <p:ph idx="1"/>
          </p:nvPr>
        </p:nvSpPr>
        <p:spPr/>
        <p:txBody>
          <a:bodyPr/>
          <a:lstStyle/>
          <a:p>
            <a:endParaRPr lang="es-MX" dirty="0"/>
          </a:p>
        </p:txBody>
      </p:sp>
      <p:pic>
        <p:nvPicPr>
          <p:cNvPr id="4" name="3 Imagen" descr="http://www.adrformacion.com/udsimg/win7/3/img030003.gif"/>
          <p:cNvPicPr/>
          <p:nvPr/>
        </p:nvPicPr>
        <p:blipFill>
          <a:blip r:embed="rId2">
            <a:extLst>
              <a:ext uri="{28A0092B-C50C-407E-A947-70E740481C1C}">
                <a14:useLocalDpi xmlns:a14="http://schemas.microsoft.com/office/drawing/2010/main" val="0"/>
              </a:ext>
            </a:extLst>
          </a:blip>
          <a:srcRect/>
          <a:stretch>
            <a:fillRect/>
          </a:stretch>
        </p:blipFill>
        <p:spPr bwMode="auto">
          <a:xfrm>
            <a:off x="611560" y="1412776"/>
            <a:ext cx="6480720" cy="4464496"/>
          </a:xfrm>
          <a:prstGeom prst="rect">
            <a:avLst/>
          </a:prstGeom>
          <a:noFill/>
          <a:ln>
            <a:noFill/>
          </a:ln>
        </p:spPr>
      </p:pic>
    </p:spTree>
    <p:extLst>
      <p:ext uri="{BB962C8B-B14F-4D97-AF65-F5344CB8AC3E}">
        <p14:creationId xmlns:p14="http://schemas.microsoft.com/office/powerpoint/2010/main" val="12503185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Ventana de </a:t>
            </a:r>
            <a:r>
              <a:rPr lang="es-MX" dirty="0" err="1" smtClean="0"/>
              <a:t>navegacion</a:t>
            </a:r>
            <a:endParaRPr lang="es-MX" dirty="0"/>
          </a:p>
        </p:txBody>
      </p:sp>
      <p:sp>
        <p:nvSpPr>
          <p:cNvPr id="3" name="2 Marcador de contenido"/>
          <p:cNvSpPr>
            <a:spLocks noGrp="1"/>
          </p:cNvSpPr>
          <p:nvPr>
            <p:ph idx="1"/>
          </p:nvPr>
        </p:nvSpPr>
        <p:spPr/>
        <p:txBody>
          <a:bodyPr/>
          <a:lstStyle/>
          <a:p>
            <a:r>
              <a:rPr lang="es-MX" b="1" dirty="0"/>
              <a:t>Las de navegación</a:t>
            </a:r>
            <a:r>
              <a:rPr lang="es-MX" dirty="0"/>
              <a:t>, que muestran el contenido de una carpeta o unidad de disco, como por ejemplo la ventana Equipo</a:t>
            </a:r>
          </a:p>
          <a:p>
            <a:endParaRPr lang="es-MX" dirty="0"/>
          </a:p>
        </p:txBody>
      </p:sp>
    </p:spTree>
    <p:extLst>
      <p:ext uri="{BB962C8B-B14F-4D97-AF65-F5344CB8AC3E}">
        <p14:creationId xmlns:p14="http://schemas.microsoft.com/office/powerpoint/2010/main" val="21452470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Accesorios de </a:t>
            </a:r>
            <a:r>
              <a:rPr lang="es-MX" dirty="0" err="1" smtClean="0"/>
              <a:t>windows</a:t>
            </a:r>
            <a:endParaRPr lang="es-MX" dirty="0"/>
          </a:p>
        </p:txBody>
      </p:sp>
      <p:sp>
        <p:nvSpPr>
          <p:cNvPr id="3" name="2 Marcador de contenido"/>
          <p:cNvSpPr>
            <a:spLocks noGrp="1"/>
          </p:cNvSpPr>
          <p:nvPr>
            <p:ph idx="1"/>
          </p:nvPr>
        </p:nvSpPr>
        <p:spPr/>
        <p:txBody>
          <a:bodyPr/>
          <a:lstStyle/>
          <a:p>
            <a:endParaRPr lang="es-MX" dirty="0"/>
          </a:p>
        </p:txBody>
      </p:sp>
    </p:spTree>
    <p:extLst>
      <p:ext uri="{BB962C8B-B14F-4D97-AF65-F5344CB8AC3E}">
        <p14:creationId xmlns:p14="http://schemas.microsoft.com/office/powerpoint/2010/main" val="24410091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Paint</a:t>
            </a:r>
            <a:endParaRPr lang="es-MX" dirty="0"/>
          </a:p>
        </p:txBody>
      </p:sp>
      <p:sp>
        <p:nvSpPr>
          <p:cNvPr id="3" name="2 Marcador de contenido"/>
          <p:cNvSpPr>
            <a:spLocks noGrp="1"/>
          </p:cNvSpPr>
          <p:nvPr>
            <p:ph idx="1"/>
          </p:nvPr>
        </p:nvSpPr>
        <p:spPr/>
        <p:txBody>
          <a:bodyPr/>
          <a:lstStyle/>
          <a:p>
            <a:pPr algn="just"/>
            <a:r>
              <a:rPr lang="es-MX" dirty="0"/>
              <a:t>Es una aplicación de Windows que nos permite crear y manipular imágenes, una de las características es que las imágenes que se modifican dentro de </a:t>
            </a:r>
            <a:r>
              <a:rPr lang="es-MX" dirty="0" err="1"/>
              <a:t>paint</a:t>
            </a:r>
            <a:r>
              <a:rPr lang="es-MX" dirty="0"/>
              <a:t> se guardan con la </a:t>
            </a:r>
            <a:r>
              <a:rPr lang="es-MX" dirty="0" err="1"/>
              <a:t>extencion</a:t>
            </a:r>
            <a:r>
              <a:rPr lang="es-MX" dirty="0"/>
              <a:t> .JPEG y con este tipo se ocupa menos espacio en disco ademan de poder guardar con las extensiones .BMP y GIF aunque estas ocupan mas espacio.</a:t>
            </a:r>
          </a:p>
          <a:p>
            <a:endParaRPr lang="es-MX" dirty="0"/>
          </a:p>
        </p:txBody>
      </p:sp>
    </p:spTree>
    <p:extLst>
      <p:ext uri="{BB962C8B-B14F-4D97-AF65-F5344CB8AC3E}">
        <p14:creationId xmlns:p14="http://schemas.microsoft.com/office/powerpoint/2010/main" val="31108611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 name="3 Imagen" descr="http://www.adrformacion.com/udsimg/win7/3/img030005.gif"/>
          <p:cNvPicPr/>
          <p:nvPr/>
        </p:nvPicPr>
        <p:blipFill>
          <a:blip r:embed="rId2">
            <a:extLst>
              <a:ext uri="{28A0092B-C50C-407E-A947-70E740481C1C}">
                <a14:useLocalDpi xmlns:a14="http://schemas.microsoft.com/office/drawing/2010/main" val="0"/>
              </a:ext>
            </a:extLst>
          </a:blip>
          <a:srcRect/>
          <a:stretch>
            <a:fillRect/>
          </a:stretch>
        </p:blipFill>
        <p:spPr bwMode="auto">
          <a:xfrm>
            <a:off x="971600" y="332656"/>
            <a:ext cx="7056784" cy="5643880"/>
          </a:xfrm>
          <a:prstGeom prst="rect">
            <a:avLst/>
          </a:prstGeom>
          <a:noFill/>
          <a:ln>
            <a:noFill/>
          </a:ln>
        </p:spPr>
      </p:pic>
    </p:spTree>
    <p:extLst>
      <p:ext uri="{BB962C8B-B14F-4D97-AF65-F5344CB8AC3E}">
        <p14:creationId xmlns:p14="http://schemas.microsoft.com/office/powerpoint/2010/main" val="13409989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Bloc de notas</a:t>
            </a:r>
            <a:endParaRPr lang="es-MX" dirty="0"/>
          </a:p>
        </p:txBody>
      </p:sp>
      <p:sp>
        <p:nvSpPr>
          <p:cNvPr id="3" name="2 Marcador de contenido"/>
          <p:cNvSpPr>
            <a:spLocks noGrp="1"/>
          </p:cNvSpPr>
          <p:nvPr>
            <p:ph idx="1"/>
          </p:nvPr>
        </p:nvSpPr>
        <p:spPr/>
        <p:txBody>
          <a:bodyPr/>
          <a:lstStyle/>
          <a:p>
            <a:r>
              <a:rPr lang="es-MX" dirty="0"/>
              <a:t>Guardar un archivo</a:t>
            </a:r>
            <a:endParaRPr lang="es-MX" sz="2400" dirty="0"/>
          </a:p>
          <a:p>
            <a:pPr lvl="1"/>
            <a:r>
              <a:rPr lang="es-MX" dirty="0"/>
              <a:t>Clic en menú archivo</a:t>
            </a:r>
          </a:p>
          <a:p>
            <a:pPr lvl="1"/>
            <a:r>
              <a:rPr lang="es-MX" dirty="0"/>
              <a:t>Clic en opción guardar como</a:t>
            </a:r>
          </a:p>
          <a:p>
            <a:pPr lvl="1"/>
            <a:r>
              <a:rPr lang="es-MX" dirty="0"/>
              <a:t>Selecciona la ubicación donde deseas guardar</a:t>
            </a:r>
          </a:p>
          <a:p>
            <a:pPr lvl="1"/>
            <a:r>
              <a:rPr lang="es-MX" dirty="0"/>
              <a:t>Coloca el nombre del archivo</a:t>
            </a:r>
          </a:p>
          <a:p>
            <a:pPr lvl="1"/>
            <a:r>
              <a:rPr lang="es-MX" dirty="0"/>
              <a:t>Clic en guardar</a:t>
            </a:r>
          </a:p>
          <a:p>
            <a:endParaRPr lang="es-MX" dirty="0"/>
          </a:p>
        </p:txBody>
      </p:sp>
    </p:spTree>
    <p:extLst>
      <p:ext uri="{BB962C8B-B14F-4D97-AF65-F5344CB8AC3E}">
        <p14:creationId xmlns:p14="http://schemas.microsoft.com/office/powerpoint/2010/main" val="31654416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normAutofit fontScale="92500" lnSpcReduction="20000"/>
          </a:bodyPr>
          <a:lstStyle/>
          <a:p>
            <a:pPr marL="0" indent="0">
              <a:buNone/>
            </a:pPr>
            <a:r>
              <a:rPr lang="es-MX" dirty="0"/>
              <a:t>Abrir un archivo</a:t>
            </a:r>
          </a:p>
          <a:p>
            <a:pPr lvl="0"/>
            <a:r>
              <a:rPr lang="es-MX" dirty="0"/>
              <a:t>Clic en archivo</a:t>
            </a:r>
          </a:p>
          <a:p>
            <a:pPr lvl="0"/>
            <a:r>
              <a:rPr lang="es-MX" dirty="0"/>
              <a:t>Opción abrir</a:t>
            </a:r>
          </a:p>
          <a:p>
            <a:pPr lvl="0"/>
            <a:r>
              <a:rPr lang="es-MX" dirty="0"/>
              <a:t>Elije la ruta en donde se encuentra un archivo</a:t>
            </a:r>
          </a:p>
          <a:p>
            <a:pPr lvl="0"/>
            <a:r>
              <a:rPr lang="es-MX" dirty="0"/>
              <a:t>Selecciona un archivo </a:t>
            </a:r>
          </a:p>
          <a:p>
            <a:pPr lvl="0"/>
            <a:r>
              <a:rPr lang="es-MX" dirty="0"/>
              <a:t>Abrir</a:t>
            </a:r>
          </a:p>
          <a:p>
            <a:pPr marL="0" indent="0">
              <a:buNone/>
            </a:pPr>
            <a:r>
              <a:rPr lang="es-MX" dirty="0"/>
              <a:t>Imprimir</a:t>
            </a:r>
          </a:p>
          <a:p>
            <a:pPr lvl="0"/>
            <a:r>
              <a:rPr lang="es-MX" dirty="0"/>
              <a:t>Da clic en el menú archivo </a:t>
            </a:r>
          </a:p>
          <a:p>
            <a:pPr lvl="0"/>
            <a:r>
              <a:rPr lang="es-MX" dirty="0"/>
              <a:t>Da clic en imprimir</a:t>
            </a:r>
          </a:p>
          <a:p>
            <a:endParaRPr lang="es-MX" dirty="0"/>
          </a:p>
        </p:txBody>
      </p:sp>
    </p:spTree>
    <p:extLst>
      <p:ext uri="{BB962C8B-B14F-4D97-AF65-F5344CB8AC3E}">
        <p14:creationId xmlns:p14="http://schemas.microsoft.com/office/powerpoint/2010/main" val="9105814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dirty="0"/>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899592" y="404664"/>
            <a:ext cx="6480720" cy="5688632"/>
          </a:xfrm>
          <a:prstGeom prst="rect">
            <a:avLst/>
          </a:prstGeom>
          <a:noFill/>
          <a:ln>
            <a:noFill/>
          </a:ln>
        </p:spPr>
      </p:pic>
      <p:cxnSp>
        <p:nvCxnSpPr>
          <p:cNvPr id="6" name="5 Conector recto de flecha"/>
          <p:cNvCxnSpPr/>
          <p:nvPr/>
        </p:nvCxnSpPr>
        <p:spPr>
          <a:xfrm>
            <a:off x="6588224" y="2132856"/>
            <a:ext cx="136815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7 Conector recto de flecha"/>
          <p:cNvCxnSpPr/>
          <p:nvPr/>
        </p:nvCxnSpPr>
        <p:spPr>
          <a:xfrm flipH="1">
            <a:off x="323528" y="4725144"/>
            <a:ext cx="936104"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0" name="9 Conector recto de flecha"/>
          <p:cNvCxnSpPr/>
          <p:nvPr/>
        </p:nvCxnSpPr>
        <p:spPr>
          <a:xfrm>
            <a:off x="6372200" y="4149080"/>
            <a:ext cx="129614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 name="10 CuadroTexto"/>
          <p:cNvSpPr txBox="1"/>
          <p:nvPr/>
        </p:nvSpPr>
        <p:spPr>
          <a:xfrm>
            <a:off x="7956376" y="1844824"/>
            <a:ext cx="1187624" cy="646331"/>
          </a:xfrm>
          <a:prstGeom prst="rect">
            <a:avLst/>
          </a:prstGeom>
          <a:noFill/>
        </p:spPr>
        <p:txBody>
          <a:bodyPr wrap="square" rtlCol="0">
            <a:spAutoFit/>
          </a:bodyPr>
          <a:lstStyle/>
          <a:p>
            <a:r>
              <a:rPr lang="es-MX" dirty="0" smtClean="0"/>
              <a:t>Elegir impresora</a:t>
            </a:r>
            <a:endParaRPr lang="es-MX" dirty="0"/>
          </a:p>
        </p:txBody>
      </p:sp>
      <p:sp>
        <p:nvSpPr>
          <p:cNvPr id="12" name="11 CuadroTexto"/>
          <p:cNvSpPr txBox="1"/>
          <p:nvPr/>
        </p:nvSpPr>
        <p:spPr>
          <a:xfrm>
            <a:off x="7668344" y="3789040"/>
            <a:ext cx="1152128" cy="830997"/>
          </a:xfrm>
          <a:prstGeom prst="rect">
            <a:avLst/>
          </a:prstGeom>
          <a:noFill/>
        </p:spPr>
        <p:txBody>
          <a:bodyPr wrap="square" rtlCol="0">
            <a:spAutoFit/>
          </a:bodyPr>
          <a:lstStyle/>
          <a:p>
            <a:r>
              <a:rPr lang="es-MX" sz="1200" dirty="0" smtClean="0"/>
              <a:t>Cuantas veces quieres que se imprima una pagina</a:t>
            </a:r>
            <a:endParaRPr lang="es-MX" sz="1200" dirty="0"/>
          </a:p>
        </p:txBody>
      </p:sp>
      <p:sp>
        <p:nvSpPr>
          <p:cNvPr id="13" name="12 CuadroTexto"/>
          <p:cNvSpPr txBox="1"/>
          <p:nvPr/>
        </p:nvSpPr>
        <p:spPr>
          <a:xfrm>
            <a:off x="107504" y="4005064"/>
            <a:ext cx="1008112" cy="830997"/>
          </a:xfrm>
          <a:prstGeom prst="rect">
            <a:avLst/>
          </a:prstGeom>
          <a:noFill/>
        </p:spPr>
        <p:txBody>
          <a:bodyPr wrap="square" rtlCol="0">
            <a:spAutoFit/>
          </a:bodyPr>
          <a:lstStyle/>
          <a:p>
            <a:r>
              <a:rPr lang="es-MX" sz="1200" dirty="0" smtClean="0"/>
              <a:t>Escribir las paginas que vas a imprimir</a:t>
            </a:r>
            <a:endParaRPr lang="es-MX" sz="1200" dirty="0"/>
          </a:p>
        </p:txBody>
      </p:sp>
    </p:spTree>
    <p:extLst>
      <p:ext uri="{BB962C8B-B14F-4D97-AF65-F5344CB8AC3E}">
        <p14:creationId xmlns:p14="http://schemas.microsoft.com/office/powerpoint/2010/main" val="20582614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 name="3 Imagen"/>
          <p:cNvPicPr/>
          <p:nvPr/>
        </p:nvPicPr>
        <p:blipFill>
          <a:blip r:embed="rId2"/>
          <a:stretch>
            <a:fillRect/>
          </a:stretch>
        </p:blipFill>
        <p:spPr>
          <a:xfrm>
            <a:off x="1763688" y="476672"/>
            <a:ext cx="4464496" cy="4909183"/>
          </a:xfrm>
          <a:prstGeom prst="rect">
            <a:avLst/>
          </a:prstGeom>
        </p:spPr>
      </p:pic>
    </p:spTree>
    <p:extLst>
      <p:ext uri="{BB962C8B-B14F-4D97-AF65-F5344CB8AC3E}">
        <p14:creationId xmlns:p14="http://schemas.microsoft.com/office/powerpoint/2010/main" val="11624793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normAutofit fontScale="55000" lnSpcReduction="20000"/>
          </a:bodyPr>
          <a:lstStyle/>
          <a:p>
            <a:r>
              <a:rPr lang="es-MX" b="1" dirty="0"/>
              <a:t>CREAR CARPETAS   EN ESCRITORIO</a:t>
            </a:r>
            <a:endParaRPr lang="es-MX" sz="2400" dirty="0"/>
          </a:p>
          <a:p>
            <a:r>
              <a:rPr lang="es-MX" b="1" dirty="0"/>
              <a:t> </a:t>
            </a:r>
            <a:endParaRPr lang="es-MX" sz="2400" dirty="0"/>
          </a:p>
          <a:p>
            <a:pPr lvl="1"/>
            <a:r>
              <a:rPr lang="es-MX" dirty="0"/>
              <a:t>Clic derecho </a:t>
            </a:r>
          </a:p>
          <a:p>
            <a:pPr lvl="1"/>
            <a:r>
              <a:rPr lang="es-MX" dirty="0"/>
              <a:t>Nuevo</a:t>
            </a:r>
          </a:p>
          <a:p>
            <a:pPr lvl="1"/>
            <a:r>
              <a:rPr lang="es-MX" dirty="0"/>
              <a:t>Carpeta</a:t>
            </a:r>
          </a:p>
          <a:p>
            <a:pPr lvl="1"/>
            <a:r>
              <a:rPr lang="es-MX" dirty="0"/>
              <a:t>Colocamos nombre</a:t>
            </a:r>
          </a:p>
          <a:p>
            <a:r>
              <a:rPr lang="es-MX" b="1" dirty="0"/>
              <a:t>MOVER CARPETAS</a:t>
            </a:r>
            <a:endParaRPr lang="es-MX" sz="2400" dirty="0"/>
          </a:p>
          <a:p>
            <a:pPr lvl="0"/>
            <a:r>
              <a:rPr lang="es-MX" dirty="0"/>
              <a:t>Clic derecho en carpeta </a:t>
            </a:r>
          </a:p>
          <a:p>
            <a:pPr lvl="0"/>
            <a:r>
              <a:rPr lang="es-MX" dirty="0"/>
              <a:t>Clic en cortar</a:t>
            </a:r>
          </a:p>
          <a:p>
            <a:pPr lvl="0"/>
            <a:r>
              <a:rPr lang="es-MX" dirty="0"/>
              <a:t>Elegimos nueva ubicación</a:t>
            </a:r>
          </a:p>
          <a:p>
            <a:pPr lvl="0"/>
            <a:r>
              <a:rPr lang="es-MX" dirty="0"/>
              <a:t>Clic en pegar</a:t>
            </a:r>
          </a:p>
          <a:p>
            <a:r>
              <a:rPr lang="es-MX" b="1" dirty="0"/>
              <a:t>COPIAR CARPETA</a:t>
            </a:r>
            <a:endParaRPr lang="es-MX" dirty="0"/>
          </a:p>
          <a:p>
            <a:pPr lvl="0"/>
            <a:r>
              <a:rPr lang="es-MX" dirty="0"/>
              <a:t>Clic derecho en carpeta</a:t>
            </a:r>
          </a:p>
          <a:p>
            <a:pPr lvl="0"/>
            <a:r>
              <a:rPr lang="es-MX" dirty="0"/>
              <a:t>Clic en copiar</a:t>
            </a:r>
          </a:p>
          <a:p>
            <a:pPr lvl="0"/>
            <a:r>
              <a:rPr lang="es-MX" dirty="0"/>
              <a:t>Elegimos ubicación</a:t>
            </a:r>
          </a:p>
          <a:p>
            <a:pPr lvl="0"/>
            <a:r>
              <a:rPr lang="es-MX" dirty="0"/>
              <a:t>Clic en pegar</a:t>
            </a:r>
          </a:p>
          <a:p>
            <a:endParaRPr lang="es-MX" dirty="0"/>
          </a:p>
        </p:txBody>
      </p:sp>
    </p:spTree>
    <p:extLst>
      <p:ext uri="{BB962C8B-B14F-4D97-AF65-F5344CB8AC3E}">
        <p14:creationId xmlns:p14="http://schemas.microsoft.com/office/powerpoint/2010/main" val="1786224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547664" y="1494735"/>
            <a:ext cx="4334023" cy="3246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7504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normAutofit fontScale="85000" lnSpcReduction="20000"/>
          </a:bodyPr>
          <a:lstStyle/>
          <a:p>
            <a:r>
              <a:rPr lang="es-MX" b="1" dirty="0"/>
              <a:t>ELIMINAR UNA CARPETA </a:t>
            </a:r>
            <a:endParaRPr lang="es-MX" dirty="0"/>
          </a:p>
          <a:p>
            <a:pPr lvl="0"/>
            <a:r>
              <a:rPr lang="es-MX" dirty="0"/>
              <a:t>Clic derecho en carpeta</a:t>
            </a:r>
          </a:p>
          <a:p>
            <a:pPr lvl="0"/>
            <a:r>
              <a:rPr lang="es-MX" dirty="0"/>
              <a:t>Selecciona eliminar</a:t>
            </a:r>
          </a:p>
          <a:p>
            <a:pPr lvl="0"/>
            <a:r>
              <a:rPr lang="es-MX" dirty="0"/>
              <a:t>clic en carpeta y tecla suprimir</a:t>
            </a:r>
          </a:p>
          <a:p>
            <a:r>
              <a:rPr lang="es-MX" dirty="0"/>
              <a:t> </a:t>
            </a:r>
          </a:p>
          <a:p>
            <a:r>
              <a:rPr lang="es-MX" b="1" dirty="0"/>
              <a:t>MODIFICAR NOMBRE DE CARPETAS</a:t>
            </a:r>
            <a:endParaRPr lang="es-MX" dirty="0"/>
          </a:p>
          <a:p>
            <a:pPr lvl="0"/>
            <a:r>
              <a:rPr lang="es-MX" dirty="0"/>
              <a:t>Clic derecho en carpeta</a:t>
            </a:r>
          </a:p>
          <a:p>
            <a:pPr lvl="0"/>
            <a:r>
              <a:rPr lang="es-MX" dirty="0"/>
              <a:t>Elige cambiar nombre</a:t>
            </a:r>
          </a:p>
          <a:p>
            <a:pPr lvl="0"/>
            <a:r>
              <a:rPr lang="es-MX" dirty="0"/>
              <a:t>Colocas el nuevo nombre</a:t>
            </a:r>
          </a:p>
          <a:p>
            <a:r>
              <a:rPr lang="es-MX" b="1" dirty="0"/>
              <a:t> </a:t>
            </a:r>
            <a:endParaRPr lang="es-MX" dirty="0"/>
          </a:p>
          <a:p>
            <a:endParaRPr lang="es-MX" dirty="0"/>
          </a:p>
        </p:txBody>
      </p:sp>
    </p:spTree>
    <p:extLst>
      <p:ext uri="{BB962C8B-B14F-4D97-AF65-F5344CB8AC3E}">
        <p14:creationId xmlns:p14="http://schemas.microsoft.com/office/powerpoint/2010/main" val="29240563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normAutofit fontScale="70000" lnSpcReduction="20000"/>
          </a:bodyPr>
          <a:lstStyle/>
          <a:p>
            <a:r>
              <a:rPr lang="es-MX" b="1" dirty="0"/>
              <a:t>OCULTAR ARCHIVOS Y CARPETAS</a:t>
            </a:r>
            <a:endParaRPr lang="es-MX" dirty="0"/>
          </a:p>
          <a:p>
            <a:r>
              <a:rPr lang="es-MX" dirty="0"/>
              <a:t>Existen dos atributos de una carpeta que son la de solo lectura y oculto</a:t>
            </a:r>
          </a:p>
          <a:p>
            <a:pPr lvl="0"/>
            <a:r>
              <a:rPr lang="es-MX" dirty="0"/>
              <a:t>Clic derecho en carpeta</a:t>
            </a:r>
          </a:p>
          <a:p>
            <a:pPr lvl="0"/>
            <a:r>
              <a:rPr lang="es-MX" dirty="0"/>
              <a:t>Propiedades</a:t>
            </a:r>
          </a:p>
          <a:p>
            <a:pPr lvl="0"/>
            <a:r>
              <a:rPr lang="es-MX" dirty="0"/>
              <a:t>Activar casilla de oculto</a:t>
            </a:r>
          </a:p>
          <a:p>
            <a:pPr lvl="0"/>
            <a:r>
              <a:rPr lang="es-MX" dirty="0"/>
              <a:t>Aceptar</a:t>
            </a:r>
          </a:p>
          <a:p>
            <a:pPr lvl="0"/>
            <a:r>
              <a:rPr lang="es-MX" dirty="0"/>
              <a:t>Si la carpeta sigue visible </a:t>
            </a:r>
          </a:p>
          <a:p>
            <a:pPr lvl="0"/>
            <a:r>
              <a:rPr lang="es-MX" dirty="0"/>
              <a:t>Menú herramientas</a:t>
            </a:r>
          </a:p>
          <a:p>
            <a:pPr lvl="0"/>
            <a:r>
              <a:rPr lang="es-MX" dirty="0"/>
              <a:t>Opciones de carpeta</a:t>
            </a:r>
          </a:p>
          <a:p>
            <a:pPr lvl="0"/>
            <a:r>
              <a:rPr lang="es-MX" dirty="0"/>
              <a:t>Ver</a:t>
            </a:r>
          </a:p>
          <a:p>
            <a:pPr lvl="0"/>
            <a:r>
              <a:rPr lang="es-MX" dirty="0"/>
              <a:t>No mostrar archivos ni carpetas ocultos </a:t>
            </a:r>
          </a:p>
          <a:p>
            <a:r>
              <a:rPr lang="es-MX" dirty="0"/>
              <a:t> </a:t>
            </a:r>
          </a:p>
          <a:p>
            <a:endParaRPr lang="es-MX" dirty="0"/>
          </a:p>
        </p:txBody>
      </p:sp>
    </p:spTree>
    <p:extLst>
      <p:ext uri="{BB962C8B-B14F-4D97-AF65-F5344CB8AC3E}">
        <p14:creationId xmlns:p14="http://schemas.microsoft.com/office/powerpoint/2010/main" val="35474524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r>
              <a:rPr lang="es-MX" b="1" dirty="0"/>
              <a:t>MOSTRAR CARPETAS OCULTAS</a:t>
            </a:r>
            <a:endParaRPr lang="es-MX" dirty="0"/>
          </a:p>
          <a:p>
            <a:pPr lvl="0"/>
            <a:r>
              <a:rPr lang="es-MX" dirty="0"/>
              <a:t>Organizar </a:t>
            </a:r>
          </a:p>
          <a:p>
            <a:pPr lvl="0"/>
            <a:r>
              <a:rPr lang="es-MX" dirty="0"/>
              <a:t>Opciones de carpeta y búsqueda</a:t>
            </a:r>
          </a:p>
          <a:p>
            <a:pPr lvl="0"/>
            <a:r>
              <a:rPr lang="es-MX" dirty="0"/>
              <a:t>Casilla ver</a:t>
            </a:r>
          </a:p>
          <a:p>
            <a:pPr lvl="0"/>
            <a:r>
              <a:rPr lang="es-MX" dirty="0"/>
              <a:t>Mostrar archivos y carpetas ocultos</a:t>
            </a:r>
          </a:p>
          <a:p>
            <a:r>
              <a:rPr lang="es-MX" dirty="0"/>
              <a:t> </a:t>
            </a:r>
          </a:p>
          <a:p>
            <a:endParaRPr lang="es-MX" dirty="0"/>
          </a:p>
        </p:txBody>
      </p:sp>
    </p:spTree>
    <p:extLst>
      <p:ext uri="{BB962C8B-B14F-4D97-AF65-F5344CB8AC3E}">
        <p14:creationId xmlns:p14="http://schemas.microsoft.com/office/powerpoint/2010/main" val="21002950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normAutofit fontScale="70000" lnSpcReduction="20000"/>
          </a:bodyPr>
          <a:lstStyle/>
          <a:p>
            <a:r>
              <a:rPr lang="es-MX" b="1" dirty="0"/>
              <a:t>ACCESOS DIRECTOS</a:t>
            </a:r>
            <a:endParaRPr lang="es-MX" dirty="0"/>
          </a:p>
          <a:p>
            <a:r>
              <a:rPr lang="es-MX" b="1" dirty="0"/>
              <a:t>Para crear un acceso directo</a:t>
            </a:r>
          </a:p>
          <a:p>
            <a:pPr lvl="0"/>
            <a:r>
              <a:rPr lang="es-MX" dirty="0"/>
              <a:t>Abra la ubicación que contiene el elemento para el que desea crear un acceso directo.</a:t>
            </a:r>
          </a:p>
          <a:p>
            <a:pPr lvl="0"/>
            <a:r>
              <a:rPr lang="es-MX" dirty="0"/>
              <a:t>Haga clic con el botón secundario en el elemento y, a continuación, haga clic en </a:t>
            </a:r>
            <a:r>
              <a:rPr lang="es-MX" b="1" dirty="0"/>
              <a:t>Crear acceso directo</a:t>
            </a:r>
            <a:r>
              <a:rPr lang="es-MX" dirty="0"/>
              <a:t>. El nuevo acceso directo aparecerá en la misma ubicación que el elemento original.</a:t>
            </a:r>
          </a:p>
          <a:p>
            <a:pPr lvl="0"/>
            <a:r>
              <a:rPr lang="es-MX" dirty="0"/>
              <a:t>Arrastre el acceso directo nuevo hasta la ubicación deseada.</a:t>
            </a:r>
          </a:p>
          <a:p>
            <a:r>
              <a:rPr lang="es-MX" b="1" dirty="0"/>
              <a:t>Para eliminar un acceso directo</a:t>
            </a:r>
          </a:p>
          <a:p>
            <a:pPr lvl="0"/>
            <a:r>
              <a:rPr lang="es-MX" dirty="0"/>
              <a:t>Haga clic con el botón secundario en el acceso directo que desee eliminar, haga clic en </a:t>
            </a:r>
            <a:r>
              <a:rPr lang="es-MX" b="1" dirty="0"/>
              <a:t>Eliminar</a:t>
            </a:r>
            <a:r>
              <a:rPr lang="es-MX" dirty="0"/>
              <a:t> y, por último, en </a:t>
            </a:r>
            <a:r>
              <a:rPr lang="es-MX" b="1" dirty="0"/>
              <a:t>Sí</a:t>
            </a:r>
            <a:r>
              <a:rPr lang="es-MX" dirty="0"/>
              <a:t>.   Si se le solicita una contraseña de administrador o una confirmación, escriba la contraseña o proporcione la confirmación.</a:t>
            </a:r>
          </a:p>
          <a:p>
            <a:endParaRPr lang="es-MX" dirty="0"/>
          </a:p>
        </p:txBody>
      </p:sp>
    </p:spTree>
    <p:extLst>
      <p:ext uri="{BB962C8B-B14F-4D97-AF65-F5344CB8AC3E}">
        <p14:creationId xmlns:p14="http://schemas.microsoft.com/office/powerpoint/2010/main" val="29658840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normAutofit fontScale="62500" lnSpcReduction="20000"/>
          </a:bodyPr>
          <a:lstStyle/>
          <a:p>
            <a:r>
              <a:rPr lang="es-MX" b="1" dirty="0"/>
              <a:t>COMPRIMIR ARCHIVOS</a:t>
            </a:r>
            <a:endParaRPr lang="es-MX" dirty="0"/>
          </a:p>
          <a:p>
            <a:pPr lvl="0"/>
            <a:r>
              <a:rPr lang="es-MX" dirty="0"/>
              <a:t>Para comprimir un archivo</a:t>
            </a:r>
          </a:p>
          <a:p>
            <a:pPr lvl="0"/>
            <a:r>
              <a:rPr lang="es-MX" dirty="0"/>
              <a:t>Elige la carpeta</a:t>
            </a:r>
          </a:p>
          <a:p>
            <a:pPr lvl="0"/>
            <a:r>
              <a:rPr lang="es-MX" dirty="0"/>
              <a:t>Clic derecho </a:t>
            </a:r>
          </a:p>
          <a:p>
            <a:pPr lvl="0"/>
            <a:r>
              <a:rPr lang="es-MX" dirty="0"/>
              <a:t>Enviar a </a:t>
            </a:r>
          </a:p>
          <a:p>
            <a:pPr lvl="0"/>
            <a:r>
              <a:rPr lang="es-MX" dirty="0"/>
              <a:t>Elije el programa de compresión</a:t>
            </a:r>
          </a:p>
          <a:p>
            <a:pPr lvl="0"/>
            <a:r>
              <a:rPr lang="es-MX" dirty="0"/>
              <a:t>Se comenzara a comprimir</a:t>
            </a:r>
          </a:p>
          <a:p>
            <a:r>
              <a:rPr lang="es-MX" dirty="0"/>
              <a:t> </a:t>
            </a:r>
          </a:p>
          <a:p>
            <a:r>
              <a:rPr lang="es-MX" dirty="0"/>
              <a:t> </a:t>
            </a:r>
          </a:p>
          <a:p>
            <a:r>
              <a:rPr lang="es-MX" b="1" dirty="0"/>
              <a:t>DESCOMPRIMIR ARCHIVO</a:t>
            </a:r>
            <a:endParaRPr lang="es-MX" dirty="0"/>
          </a:p>
          <a:p>
            <a:pPr lvl="0"/>
            <a:r>
              <a:rPr lang="es-MX" dirty="0"/>
              <a:t>Clic en botón secundario</a:t>
            </a:r>
          </a:p>
          <a:p>
            <a:pPr lvl="0"/>
            <a:r>
              <a:rPr lang="es-MX" dirty="0"/>
              <a:t>Clic en extraer todo</a:t>
            </a:r>
          </a:p>
          <a:p>
            <a:pPr lvl="0"/>
            <a:r>
              <a:rPr lang="es-MX" dirty="0"/>
              <a:t>Seleccionar la ubicación en donde  se van a extraer </a:t>
            </a:r>
          </a:p>
          <a:p>
            <a:pPr lvl="0"/>
            <a:r>
              <a:rPr lang="es-MX" dirty="0"/>
              <a:t>Y clic en el botón extraer</a:t>
            </a:r>
          </a:p>
          <a:p>
            <a:endParaRPr lang="es-MX" dirty="0"/>
          </a:p>
        </p:txBody>
      </p:sp>
    </p:spTree>
    <p:extLst>
      <p:ext uri="{BB962C8B-B14F-4D97-AF65-F5344CB8AC3E}">
        <p14:creationId xmlns:p14="http://schemas.microsoft.com/office/powerpoint/2010/main" val="32475945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r>
              <a:rPr lang="es-MX" sz="2000" dirty="0"/>
              <a:t>Cambiar fecha y hora</a:t>
            </a:r>
          </a:p>
          <a:p>
            <a:r>
              <a:rPr lang="es-MX" sz="2000" dirty="0"/>
              <a:t>Clic en la barra de tareas en el área </a:t>
            </a:r>
            <a:endParaRPr lang="es-MX" sz="2000" dirty="0" smtClean="0"/>
          </a:p>
          <a:p>
            <a:r>
              <a:rPr lang="es-MX" sz="2000" dirty="0" smtClean="0"/>
              <a:t>de </a:t>
            </a:r>
            <a:r>
              <a:rPr lang="es-MX" sz="2000" dirty="0"/>
              <a:t>fecha </a:t>
            </a:r>
            <a:endParaRPr lang="es-MX" sz="2000" dirty="0" smtClean="0"/>
          </a:p>
          <a:p>
            <a:r>
              <a:rPr lang="es-MX" sz="2000" dirty="0"/>
              <a:t>Clic en el botón cambiar fecha y hora</a:t>
            </a:r>
          </a:p>
          <a:p>
            <a:r>
              <a:rPr lang="es-MX" sz="2000" dirty="0"/>
              <a:t>Se cambia la fecha o la hora.</a:t>
            </a:r>
          </a:p>
          <a:p>
            <a:endParaRPr lang="es-MX" sz="2000" dirty="0"/>
          </a:p>
          <a:p>
            <a:endParaRPr lang="es-MX" dirty="0"/>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484784"/>
            <a:ext cx="3914497" cy="4320480"/>
          </a:xfrm>
          <a:prstGeom prst="rect">
            <a:avLst/>
          </a:prstGeom>
          <a:noFill/>
          <a:ln>
            <a:noFill/>
          </a:ln>
        </p:spPr>
      </p:pic>
    </p:spTree>
    <p:extLst>
      <p:ext uri="{BB962C8B-B14F-4D97-AF65-F5344CB8AC3E}">
        <p14:creationId xmlns:p14="http://schemas.microsoft.com/office/powerpoint/2010/main" val="24147507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normAutofit fontScale="85000" lnSpcReduction="20000"/>
          </a:bodyPr>
          <a:lstStyle/>
          <a:p>
            <a:r>
              <a:rPr lang="es-MX" b="1" dirty="0"/>
              <a:t>PROPIEDADES DEL SISTEMA</a:t>
            </a:r>
            <a:endParaRPr lang="es-MX" dirty="0"/>
          </a:p>
          <a:p>
            <a:pPr lvl="0"/>
            <a:r>
              <a:rPr lang="es-MX" dirty="0"/>
              <a:t>Entramos a equipo</a:t>
            </a:r>
          </a:p>
          <a:p>
            <a:pPr lvl="0"/>
            <a:r>
              <a:rPr lang="es-MX" dirty="0"/>
              <a:t>Clic derecho en propiedades</a:t>
            </a:r>
          </a:p>
          <a:p>
            <a:pPr lvl="0"/>
            <a:r>
              <a:rPr lang="es-MX" dirty="0"/>
              <a:t>Se muestra la capacidad de disco duro</a:t>
            </a:r>
          </a:p>
          <a:p>
            <a:pPr lvl="0"/>
            <a:r>
              <a:rPr lang="es-MX" dirty="0"/>
              <a:t>Versión del sistema operativo</a:t>
            </a:r>
          </a:p>
          <a:p>
            <a:pPr lvl="0"/>
            <a:r>
              <a:rPr lang="es-MX" dirty="0"/>
              <a:t>Capacidad de memoria RAM</a:t>
            </a:r>
          </a:p>
          <a:p>
            <a:r>
              <a:rPr lang="es-MX" dirty="0"/>
              <a:t>ENTRAR DESDE PANEL DE CONTROL</a:t>
            </a:r>
          </a:p>
          <a:p>
            <a:pPr lvl="0"/>
            <a:r>
              <a:rPr lang="es-MX" dirty="0"/>
              <a:t>Panel de control</a:t>
            </a:r>
          </a:p>
          <a:p>
            <a:pPr lvl="0"/>
            <a:r>
              <a:rPr lang="es-MX" dirty="0"/>
              <a:t>Sistema y seguridad</a:t>
            </a:r>
          </a:p>
          <a:p>
            <a:pPr lvl="0"/>
            <a:r>
              <a:rPr lang="es-MX" dirty="0"/>
              <a:t>Sistema</a:t>
            </a:r>
          </a:p>
        </p:txBody>
      </p:sp>
    </p:spTree>
    <p:extLst>
      <p:ext uri="{BB962C8B-B14F-4D97-AF65-F5344CB8AC3E}">
        <p14:creationId xmlns:p14="http://schemas.microsoft.com/office/powerpoint/2010/main" val="36931184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r>
              <a:rPr lang="es-MX" dirty="0" smtClean="0"/>
              <a:t>Gracias por su atención  esto seria todo lo del modulo 1</a:t>
            </a:r>
          </a:p>
          <a:p>
            <a:endParaRPr lang="es-MX" dirty="0"/>
          </a:p>
          <a:p>
            <a:r>
              <a:rPr lang="es-MX" dirty="0" smtClean="0"/>
              <a:t>Estudien la presentación aquí vienen todas las respuestas del cuestionario.</a:t>
            </a:r>
            <a:endParaRPr lang="es-MX" dirty="0"/>
          </a:p>
        </p:txBody>
      </p:sp>
    </p:spTree>
    <p:extLst>
      <p:ext uri="{BB962C8B-B14F-4D97-AF65-F5344CB8AC3E}">
        <p14:creationId xmlns:p14="http://schemas.microsoft.com/office/powerpoint/2010/main" val="1477847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Definición:</a:t>
            </a:r>
            <a:endParaRPr lang="es-MX" dirty="0"/>
          </a:p>
        </p:txBody>
      </p:sp>
      <p:sp>
        <p:nvSpPr>
          <p:cNvPr id="3" name="2 Marcador de contenido"/>
          <p:cNvSpPr>
            <a:spLocks noGrp="1"/>
          </p:cNvSpPr>
          <p:nvPr>
            <p:ph idx="1"/>
          </p:nvPr>
        </p:nvSpPr>
        <p:spPr/>
        <p:txBody>
          <a:bodyPr/>
          <a:lstStyle/>
          <a:p>
            <a:pPr algn="just"/>
            <a:r>
              <a:rPr lang="es-MX" dirty="0"/>
              <a:t>es un sistema operativo que permite administrar, compartir, operar en forma fácil, lógica y rápida los recursos de la computadora. Este está diseñado para su uso en computadoras personales, equipos portátiles, Tablet PC, </a:t>
            </a:r>
            <a:r>
              <a:rPr lang="es-MX" dirty="0" err="1"/>
              <a:t>netbooks</a:t>
            </a:r>
            <a:r>
              <a:rPr lang="es-MX" dirty="0"/>
              <a:t>, etc.</a:t>
            </a:r>
          </a:p>
        </p:txBody>
      </p:sp>
    </p:spTree>
    <p:extLst>
      <p:ext uri="{BB962C8B-B14F-4D97-AF65-F5344CB8AC3E}">
        <p14:creationId xmlns:p14="http://schemas.microsoft.com/office/powerpoint/2010/main" val="40286849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0" nodeType="clickEffect">
                                  <p:stCondLst>
                                    <p:cond delay="0"/>
                                  </p:stCondLst>
                                  <p:childTnLst>
                                    <p:animEffect transition="out" filter="barn(inVertical)">
                                      <p:cBhvr>
                                        <p:cTn id="11" dur="500"/>
                                        <p:tgtEl>
                                          <p:spTgt spid="3">
                                            <p:txEl>
                                              <p:pRg st="0" end="0"/>
                                            </p:txEl>
                                          </p:spTgt>
                                        </p:tgtEl>
                                      </p:cBhvr>
                                    </p:animEffect>
                                    <p:set>
                                      <p:cBhvr>
                                        <p:cTn id="12"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Características:</a:t>
            </a:r>
            <a:endParaRPr lang="es-MX" dirty="0"/>
          </a:p>
        </p:txBody>
      </p:sp>
      <p:sp>
        <p:nvSpPr>
          <p:cNvPr id="3" name="2 Marcador de contenido"/>
          <p:cNvSpPr>
            <a:spLocks noGrp="1"/>
          </p:cNvSpPr>
          <p:nvPr>
            <p:ph idx="1"/>
          </p:nvPr>
        </p:nvSpPr>
        <p:spPr/>
        <p:txBody>
          <a:bodyPr>
            <a:normAutofit fontScale="92500" lnSpcReduction="20000"/>
          </a:bodyPr>
          <a:lstStyle/>
          <a:p>
            <a:pPr lvl="0" algn="just"/>
            <a:r>
              <a:rPr lang="es-MX" dirty="0"/>
              <a:t>Su diseño permite alternar entre un modo inactivo y reanudarlo rápidamente </a:t>
            </a:r>
          </a:p>
          <a:p>
            <a:pPr lvl="0"/>
            <a:r>
              <a:rPr lang="es-MX" dirty="0"/>
              <a:t>Ocupa menos memoria</a:t>
            </a:r>
          </a:p>
          <a:p>
            <a:pPr lvl="0" algn="just"/>
            <a:r>
              <a:rPr lang="es-MX" dirty="0"/>
              <a:t>Detecta dispositivos USB con mayor rapidez</a:t>
            </a:r>
          </a:p>
          <a:p>
            <a:pPr lvl="0" algn="just"/>
            <a:r>
              <a:rPr lang="es-MX" dirty="0"/>
              <a:t>La localización de la información es más sencilla (Windows </a:t>
            </a:r>
            <a:r>
              <a:rPr lang="es-MX" dirty="0" err="1"/>
              <a:t>Search</a:t>
            </a:r>
            <a:r>
              <a:rPr lang="es-MX" dirty="0"/>
              <a:t>)</a:t>
            </a:r>
          </a:p>
          <a:p>
            <a:pPr lvl="0" algn="just"/>
            <a:r>
              <a:rPr lang="es-MX" dirty="0"/>
              <a:t>Mejores vistas en miniatura, iconos más fácilmente visibles y más formas de personalizar</a:t>
            </a:r>
          </a:p>
          <a:p>
            <a:pPr lvl="0" algn="just"/>
            <a:r>
              <a:rPr lang="es-MX" dirty="0"/>
              <a:t>Permite el acceso rápido a las imágenes, sitios web y documentos favoritos</a:t>
            </a:r>
          </a:p>
          <a:p>
            <a:endParaRPr lang="es-MX" dirty="0"/>
          </a:p>
        </p:txBody>
      </p:sp>
    </p:spTree>
    <p:extLst>
      <p:ext uri="{BB962C8B-B14F-4D97-AF65-F5344CB8AC3E}">
        <p14:creationId xmlns:p14="http://schemas.microsoft.com/office/powerpoint/2010/main" val="3897683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4" name="3 Marcador de contenido"/>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2154694" y="1554163"/>
            <a:ext cx="4987011" cy="4525962"/>
          </a:xfrm>
          <a:prstGeom prst="rect">
            <a:avLst/>
          </a:prstGeom>
          <a:noFill/>
          <a:ln>
            <a:noFill/>
          </a:ln>
        </p:spPr>
      </p:pic>
    </p:spTree>
    <p:extLst>
      <p:ext uri="{BB962C8B-B14F-4D97-AF65-F5344CB8AC3E}">
        <p14:creationId xmlns:p14="http://schemas.microsoft.com/office/powerpoint/2010/main" val="18099877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iajes">
  <a:themeElements>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105</TotalTime>
  <Words>1358</Words>
  <Application>Microsoft Office PowerPoint</Application>
  <PresentationFormat>Presentación en pantalla (4:3)</PresentationFormat>
  <Paragraphs>251</Paragraphs>
  <Slides>67</Slides>
  <Notes>1</Notes>
  <HiddenSlides>0</HiddenSlides>
  <MMClips>0</MMClips>
  <ScaleCrop>false</ScaleCrop>
  <HeadingPairs>
    <vt:vector size="4" baseType="variant">
      <vt:variant>
        <vt:lpstr>Tema</vt:lpstr>
      </vt:variant>
      <vt:variant>
        <vt:i4>1</vt:i4>
      </vt:variant>
      <vt:variant>
        <vt:lpstr>Títulos de diapositiva</vt:lpstr>
      </vt:variant>
      <vt:variant>
        <vt:i4>67</vt:i4>
      </vt:variant>
    </vt:vector>
  </HeadingPairs>
  <TitlesOfParts>
    <vt:vector size="68" baseType="lpstr">
      <vt:lpstr>Viajes</vt:lpstr>
      <vt:lpstr>10/08/2015</vt:lpstr>
      <vt:lpstr>Sistema operativo</vt:lpstr>
      <vt:lpstr>Clasificación de sistemas operativos</vt:lpstr>
      <vt:lpstr>Presentación de PowerPoint</vt:lpstr>
      <vt:lpstr>Presentación de PowerPoint</vt:lpstr>
      <vt:lpstr>Presentación de PowerPoint</vt:lpstr>
      <vt:lpstr>Definición:</vt:lpstr>
      <vt:lpstr>Características:</vt:lpstr>
      <vt:lpstr>Presentación de PowerPoint</vt:lpstr>
      <vt:lpstr>Presentación de PowerPoint</vt:lpstr>
      <vt:lpstr>Mouse</vt:lpstr>
      <vt:lpstr>Presentación de PowerPoint</vt:lpstr>
      <vt:lpstr>Presentación de PowerPoint</vt:lpstr>
      <vt:lpstr>Botón Primario (Izquierdo)</vt:lpstr>
      <vt:lpstr>Botón secundario(derecho)</vt:lpstr>
      <vt:lpstr>Formas del mouse</vt:lpstr>
      <vt:lpstr>Presentación de PowerPoint</vt:lpstr>
      <vt:lpstr>Presentación de PowerPoint</vt:lpstr>
      <vt:lpstr>CAMBIE LA APARIENCIA DEL PUNTERO DEL MOUSE </vt:lpstr>
      <vt:lpstr>Presentación de PowerPoint</vt:lpstr>
      <vt:lpstr>Presentación de PowerPoint</vt:lpstr>
      <vt:lpstr>Presentación de PowerPoint</vt:lpstr>
      <vt:lpstr>Menús de windows</vt:lpstr>
      <vt:lpstr>Presentación de PowerPoint</vt:lpstr>
      <vt:lpstr>Presentación de PowerPoint</vt:lpstr>
      <vt:lpstr>Partes del teclado</vt:lpstr>
      <vt:lpstr>Presentación de PowerPoint</vt:lpstr>
      <vt:lpstr>Presentación de PowerPoint</vt:lpstr>
      <vt:lpstr>Presentación de PowerPoint</vt:lpstr>
      <vt:lpstr>Presentación de PowerPoint</vt:lpstr>
      <vt:lpstr>Bloq Mayus</vt:lpstr>
      <vt:lpstr>Tecla Tab</vt:lpstr>
      <vt:lpstr>Tecla enter</vt:lpstr>
      <vt:lpstr>Barra espaciadora</vt:lpstr>
      <vt:lpstr>Presentación de PowerPoint</vt:lpstr>
      <vt:lpstr>Presentación de PowerPoint</vt:lpstr>
      <vt:lpstr>Presentación de PowerPoint</vt:lpstr>
      <vt:lpstr>Presentación de PowerPoint</vt:lpstr>
      <vt:lpstr>Equivalencias</vt:lpstr>
      <vt:lpstr>conversion</vt:lpstr>
      <vt:lpstr>Presentación de PowerPoint</vt:lpstr>
      <vt:lpstr>UNIDADES DE ALMACENAMIENTO SECUNDARIO </vt:lpstr>
      <vt:lpstr>Dispositivos de almacenamiento magnético </vt:lpstr>
      <vt:lpstr>Almacenamiento optico</vt:lpstr>
      <vt:lpstr>UNIDADES DE ALMACENAMIENTO UTILIZANDO LETRAS DEL ABECEDARIO </vt:lpstr>
      <vt:lpstr>Presentación de PowerPoint</vt:lpstr>
      <vt:lpstr>Presentación de PowerPoint</vt:lpstr>
      <vt:lpstr>Manejo de ventanas </vt:lpstr>
      <vt:lpstr>Las de aplicación </vt:lpstr>
      <vt:lpstr>Las de documentos</vt:lpstr>
      <vt:lpstr>Ventana de navegacion</vt:lpstr>
      <vt:lpstr>Accesorios de windows</vt:lpstr>
      <vt:lpstr>Paint</vt:lpstr>
      <vt:lpstr>Presentación de PowerPoint</vt:lpstr>
      <vt:lpstr>Bloc de notas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10/08/2015</dc:title>
  <dc:creator>LORELY</dc:creator>
  <cp:lastModifiedBy>USUARIO</cp:lastModifiedBy>
  <cp:revision>13</cp:revision>
  <dcterms:created xsi:type="dcterms:W3CDTF">2015-08-09T04:22:08Z</dcterms:created>
  <dcterms:modified xsi:type="dcterms:W3CDTF">2015-08-12T23:02:25Z</dcterms:modified>
</cp:coreProperties>
</file>